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7" r:id="rId3"/>
    <p:sldId id="283" r:id="rId4"/>
    <p:sldId id="271" r:id="rId5"/>
    <p:sldId id="280" r:id="rId6"/>
    <p:sldId id="273" r:id="rId7"/>
    <p:sldId id="278" r:id="rId8"/>
    <p:sldId id="259" r:id="rId9"/>
    <p:sldId id="274" r:id="rId10"/>
    <p:sldId id="275" r:id="rId11"/>
    <p:sldId id="277" r:id="rId12"/>
    <p:sldId id="260" r:id="rId13"/>
    <p:sldId id="281" r:id="rId14"/>
    <p:sldId id="262" r:id="rId15"/>
    <p:sldId id="276" r:id="rId16"/>
    <p:sldId id="263" r:id="rId17"/>
    <p:sldId id="264" r:id="rId18"/>
    <p:sldId id="265" r:id="rId19"/>
    <p:sldId id="282" r:id="rId20"/>
    <p:sldId id="269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F09168-DE67-431C-9838-3A61656BDA97}" v="660" dt="2022-10-06T13:08:32.776"/>
    <p1510:client id="{8EA7A356-DD8D-3294-93A0-0DD8C97984F4}" v="420" vWet="421" dt="2022-10-06T13:10:16.9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llumO'Neill\OneDrive%20-%20Harnham%20Search%20and%20Selection%20Ltd\Documents\SQL\SQL%20projects\SQL%20bikeshare\Bikeshare%20visuals%20.xlt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llumO'Neill\OneDrive%20-%20Harnham%20Search%20and%20Selection%20Ltd\Documents\SQL\SQL%20projects\SQL%20bikeshare\Bikeshare%20visuals%20.xlt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90555555555555556"/>
          <c:y val="4.6296296296296294E-2"/>
          <c:w val="1.2471784776902887E-2"/>
          <c:h val="2.7777777777777776E-2"/>
        </c:manualLayout>
      </c:layout>
      <c:lineChart>
        <c:grouping val="standard"/>
        <c:varyColors val="0"/>
        <c:ser>
          <c:idx val="0"/>
          <c:order val="0"/>
          <c:tx>
            <c:strRef>
              <c:f>'Bluebikes (time of year by mon)'!$G$2</c:f>
              <c:strCache>
                <c:ptCount val="1"/>
                <c:pt idx="0">
                  <c:v>Customer </c:v>
                </c:pt>
              </c:strCache>
            </c:strRef>
          </c:tx>
          <c:spPr>
            <a:ln w="28575" cap="rnd">
              <a:solidFill>
                <a:srgbClr val="33CCCC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3CCCC"/>
              </a:solidFill>
              <a:ln w="9525">
                <a:solidFill>
                  <a:srgbClr val="33CCCC"/>
                </a:solidFill>
              </a:ln>
              <a:effectLst/>
            </c:spPr>
          </c:marker>
          <c:cat>
            <c:strRef>
              <c:f>'Bluebikes (time of year by mon)'!$F$3:$F$14</c:f>
              <c:strCache>
                <c:ptCount val="12"/>
                <c:pt idx="0">
                  <c:v>January 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 </c:v>
                </c:pt>
                <c:pt idx="10">
                  <c:v>November </c:v>
                </c:pt>
                <c:pt idx="11">
                  <c:v>December </c:v>
                </c:pt>
              </c:strCache>
            </c:strRef>
          </c:cat>
          <c:val>
            <c:numRef>
              <c:f>'Bluebikes (time of year by mon)'!$G$3:$G$14</c:f>
              <c:numCache>
                <c:formatCode>General</c:formatCode>
                <c:ptCount val="12"/>
                <c:pt idx="0">
                  <c:v>4782</c:v>
                </c:pt>
                <c:pt idx="1">
                  <c:v>6775</c:v>
                </c:pt>
                <c:pt idx="2">
                  <c:v>14523</c:v>
                </c:pt>
                <c:pt idx="3">
                  <c:v>34814</c:v>
                </c:pt>
                <c:pt idx="4">
                  <c:v>51997</c:v>
                </c:pt>
                <c:pt idx="5">
                  <c:v>73647</c:v>
                </c:pt>
                <c:pt idx="6">
                  <c:v>82025</c:v>
                </c:pt>
                <c:pt idx="7">
                  <c:v>87291</c:v>
                </c:pt>
                <c:pt idx="8">
                  <c:v>82161</c:v>
                </c:pt>
                <c:pt idx="9">
                  <c:v>56703</c:v>
                </c:pt>
                <c:pt idx="10">
                  <c:v>28442</c:v>
                </c:pt>
                <c:pt idx="11">
                  <c:v>10910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621-4F1B-BA49-9D0C7124C084}"/>
            </c:ext>
          </c:extLst>
        </c:ser>
        <c:ser>
          <c:idx val="1"/>
          <c:order val="1"/>
          <c:tx>
            <c:strRef>
              <c:f>'Bluebikes (time of year by mon)'!$H$2</c:f>
              <c:strCache>
                <c:ptCount val="1"/>
                <c:pt idx="0">
                  <c:v>Subscriber 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9525">
                <a:solidFill>
                  <a:srgbClr val="7030A0"/>
                </a:solidFill>
              </a:ln>
              <a:effectLst/>
            </c:spPr>
          </c:marker>
          <c:cat>
            <c:strRef>
              <c:f>'Bluebikes (time of year by mon)'!$F$3:$F$14</c:f>
              <c:strCache>
                <c:ptCount val="12"/>
                <c:pt idx="0">
                  <c:v>January 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 </c:v>
                </c:pt>
                <c:pt idx="10">
                  <c:v>November </c:v>
                </c:pt>
                <c:pt idx="11">
                  <c:v>December </c:v>
                </c:pt>
              </c:strCache>
            </c:strRef>
          </c:cat>
          <c:val>
            <c:numRef>
              <c:f>'Bluebikes (time of year by mon)'!$H$3:$H$14</c:f>
              <c:numCache>
                <c:formatCode>General</c:formatCode>
                <c:ptCount val="12"/>
                <c:pt idx="0">
                  <c:v>65090</c:v>
                </c:pt>
                <c:pt idx="1">
                  <c:v>73691</c:v>
                </c:pt>
                <c:pt idx="2">
                  <c:v>87846</c:v>
                </c:pt>
                <c:pt idx="3">
                  <c:v>131880</c:v>
                </c:pt>
                <c:pt idx="4">
                  <c:v>171087</c:v>
                </c:pt>
                <c:pt idx="5">
                  <c:v>200375</c:v>
                </c:pt>
                <c:pt idx="6">
                  <c:v>234906</c:v>
                </c:pt>
                <c:pt idx="7">
                  <c:v>250152</c:v>
                </c:pt>
                <c:pt idx="8">
                  <c:v>281024</c:v>
                </c:pt>
                <c:pt idx="9">
                  <c:v>248801</c:v>
                </c:pt>
                <c:pt idx="10">
                  <c:v>162317</c:v>
                </c:pt>
                <c:pt idx="11">
                  <c:v>81298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621-4F1B-BA49-9D0C7124C0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86211840"/>
        <c:axId val="2086222656"/>
      </c:lineChart>
      <c:catAx>
        <c:axId val="208621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86222656"/>
        <c:crosses val="autoZero"/>
        <c:auto val="1"/>
        <c:lblAlgn val="ctr"/>
        <c:lblOffset val="100"/>
        <c:noMultiLvlLbl val="0"/>
      </c:catAx>
      <c:valAx>
        <c:axId val="2086222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86211840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r"/>
      <c:layout>
        <c:manualLayout>
          <c:xMode val="edge"/>
          <c:yMode val="edge"/>
          <c:x val="6.5665347758074477E-2"/>
          <c:y val="0.37152668416447943"/>
          <c:w val="0.89426787427865351"/>
          <c:h val="0.256946631671041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90555555555555556"/>
          <c:y val="4.6296296296296294E-2"/>
          <c:w val="1.2471784776902887E-2"/>
          <c:h val="2.7777777777777776E-2"/>
        </c:manualLayout>
      </c:layout>
      <c:lineChart>
        <c:grouping val="standard"/>
        <c:varyColors val="0"/>
        <c:ser>
          <c:idx val="0"/>
          <c:order val="0"/>
          <c:tx>
            <c:strRef>
              <c:f>'Bluebikes (time of year by mon)'!$G$2</c:f>
              <c:strCache>
                <c:ptCount val="1"/>
                <c:pt idx="0">
                  <c:v>Customer </c:v>
                </c:pt>
              </c:strCache>
            </c:strRef>
          </c:tx>
          <c:spPr>
            <a:ln w="28575" cap="rnd">
              <a:solidFill>
                <a:srgbClr val="33CCCC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3CCCC"/>
              </a:solidFill>
              <a:ln w="9525">
                <a:solidFill>
                  <a:srgbClr val="33CCCC"/>
                </a:solidFill>
              </a:ln>
              <a:effectLst/>
            </c:spPr>
          </c:marker>
          <c:cat>
            <c:strRef>
              <c:f>'Bluebikes (time of year by mon)'!$F$3:$F$14</c:f>
              <c:strCache>
                <c:ptCount val="12"/>
                <c:pt idx="0">
                  <c:v>January 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 </c:v>
                </c:pt>
                <c:pt idx="10">
                  <c:v>November </c:v>
                </c:pt>
                <c:pt idx="11">
                  <c:v>December </c:v>
                </c:pt>
              </c:strCache>
            </c:strRef>
          </c:cat>
          <c:val>
            <c:numRef>
              <c:f>'Bluebikes (time of year by mon)'!$G$3:$G$14</c:f>
              <c:numCache>
                <c:formatCode>General</c:formatCode>
                <c:ptCount val="12"/>
                <c:pt idx="0">
                  <c:v>4782</c:v>
                </c:pt>
                <c:pt idx="1">
                  <c:v>6775</c:v>
                </c:pt>
                <c:pt idx="2">
                  <c:v>14523</c:v>
                </c:pt>
                <c:pt idx="3">
                  <c:v>34814</c:v>
                </c:pt>
                <c:pt idx="4">
                  <c:v>51997</c:v>
                </c:pt>
                <c:pt idx="5">
                  <c:v>73647</c:v>
                </c:pt>
                <c:pt idx="6">
                  <c:v>82025</c:v>
                </c:pt>
                <c:pt idx="7">
                  <c:v>87291</c:v>
                </c:pt>
                <c:pt idx="8">
                  <c:v>82161</c:v>
                </c:pt>
                <c:pt idx="9">
                  <c:v>56703</c:v>
                </c:pt>
                <c:pt idx="10">
                  <c:v>28442</c:v>
                </c:pt>
                <c:pt idx="11">
                  <c:v>10910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621-4F1B-BA49-9D0C7124C084}"/>
            </c:ext>
          </c:extLst>
        </c:ser>
        <c:ser>
          <c:idx val="1"/>
          <c:order val="1"/>
          <c:tx>
            <c:strRef>
              <c:f>'Bluebikes (time of year by mon)'!$H$2</c:f>
              <c:strCache>
                <c:ptCount val="1"/>
                <c:pt idx="0">
                  <c:v>Subscriber 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9525">
                <a:solidFill>
                  <a:srgbClr val="7030A0"/>
                </a:solidFill>
              </a:ln>
              <a:effectLst/>
            </c:spPr>
          </c:marker>
          <c:cat>
            <c:strRef>
              <c:f>'Bluebikes (time of year by mon)'!$F$3:$F$14</c:f>
              <c:strCache>
                <c:ptCount val="12"/>
                <c:pt idx="0">
                  <c:v>January 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 </c:v>
                </c:pt>
                <c:pt idx="10">
                  <c:v>November </c:v>
                </c:pt>
                <c:pt idx="11">
                  <c:v>December </c:v>
                </c:pt>
              </c:strCache>
            </c:strRef>
          </c:cat>
          <c:val>
            <c:numRef>
              <c:f>'Bluebikes (time of year by mon)'!$H$3:$H$14</c:f>
              <c:numCache>
                <c:formatCode>General</c:formatCode>
                <c:ptCount val="12"/>
                <c:pt idx="0">
                  <c:v>65090</c:v>
                </c:pt>
                <c:pt idx="1">
                  <c:v>73691</c:v>
                </c:pt>
                <c:pt idx="2">
                  <c:v>87846</c:v>
                </c:pt>
                <c:pt idx="3">
                  <c:v>131880</c:v>
                </c:pt>
                <c:pt idx="4">
                  <c:v>171087</c:v>
                </c:pt>
                <c:pt idx="5">
                  <c:v>200375</c:v>
                </c:pt>
                <c:pt idx="6">
                  <c:v>234906</c:v>
                </c:pt>
                <c:pt idx="7">
                  <c:v>250152</c:v>
                </c:pt>
                <c:pt idx="8">
                  <c:v>281024</c:v>
                </c:pt>
                <c:pt idx="9">
                  <c:v>248801</c:v>
                </c:pt>
                <c:pt idx="10">
                  <c:v>162317</c:v>
                </c:pt>
                <c:pt idx="11">
                  <c:v>81298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621-4F1B-BA49-9D0C7124C0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86211840"/>
        <c:axId val="2086222656"/>
      </c:lineChart>
      <c:catAx>
        <c:axId val="208621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86222656"/>
        <c:crosses val="autoZero"/>
        <c:auto val="1"/>
        <c:lblAlgn val="ctr"/>
        <c:lblOffset val="100"/>
        <c:noMultiLvlLbl val="0"/>
      </c:catAx>
      <c:valAx>
        <c:axId val="2086222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86211840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r"/>
      <c:layout>
        <c:manualLayout>
          <c:xMode val="edge"/>
          <c:yMode val="edge"/>
          <c:x val="6.5665347758074477E-2"/>
          <c:y val="0.37152668416447943"/>
          <c:w val="0.89426787427865351"/>
          <c:h val="0.256946631671041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8.png>
</file>

<file path=ppt/media/image19.png>
</file>

<file path=ppt/media/image2.sv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2AB51C-FE6A-4395-AF21-434C66211F12}" type="datetimeFigureOut">
              <a:t>10/6/2022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7CD712-40E5-418C-B85D-F6A55F369CB1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188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2019 start locations and total docks per location – more just north of river – MIT and </a:t>
            </a:r>
            <a:r>
              <a:rPr lang="en-US" dirty="0" err="1"/>
              <a:t>harvard</a:t>
            </a:r>
            <a:r>
              <a:rPr lang="en-US" dirty="0"/>
              <a:t> – around 16000 starting and 13000 of those ending at MIT are customers,  already a discount scheme in place for students – can extend this with our recommendations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7CD712-40E5-418C-B85D-F6A55F369CB1}" type="slidenum"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827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Very similar for end locations – few more south of river than start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7CD712-40E5-418C-B85D-F6A55F369CB1}" type="slidenum"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9106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Specifically customers start and end – larger red in top from downtown Cambridge – tourist destination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7CD712-40E5-418C-B85D-F6A55F369CB1}" type="slidenum"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069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Focused on 2019 as each year and the union looked the same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7CD712-40E5-418C-B85D-F6A55F369CB1}" type="slidenum">
              <a:rPr lang="en-GB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9876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Same peaks for both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7CD712-40E5-418C-B85D-F6A55F369CB1}" type="slidenum"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0593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C621D-1CF4-40BA-80CF-25B94B969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0E68C-FC89-4799-AA4C-CB94A77555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01F7C-C0C3-4A67-83A9-340622F54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7297A-FCD3-462E-BE44-137D16FD2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0C558-AA1A-4B6A-8E29-DD2475DEB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946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22C96-4B60-4A88-8553-7A052534F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61771-9414-41EF-BB3D-F2782C14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4A7909-2B07-4FB5-986C-9785CE9CB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B72A4-F5E6-467B-9138-BC5E438A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26FD1-005A-41BF-9A48-45F28D8A3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5977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743622-DBE9-4620-9A01-96CB968253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D0934B-E430-4188-B16B-719350BB4E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6DE3C-0BDA-4089-8BA9-524C762A9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E827B-E386-431C-9048-FFC7356B1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82D85-B753-44C6-B0E1-4A29D5750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147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B57D0-B79F-4D7A-AA77-6F7FE8687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93ED8-7BE4-4107-A9DA-C995E554E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E8A0D-823D-4B63-9471-DB14CE0D4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27F95-98AA-40F1-8B19-2B9561E9B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9839F-28DB-4ACE-BBC3-A1974275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514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2AAF7-738A-483D-84DC-E48589A1D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08C52-093D-4B58-9929-E3AF0F221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45CD9-4D32-4468-8729-3F565AD1C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4E671-9FBD-40BB-8573-41FE03D15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6426-DC9E-4AC0-BC65-928B7C02E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8587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EBA7F-EBAD-44A7-B8F4-9DE526AF0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09E12-5ACB-468B-992E-3584FA5337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3C0E2-597C-4A1E-9EAE-7FBA27293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868A4-4254-47A6-AAA2-14A92275A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53DD9-DF39-433C-8D6B-5A99782F1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BB296-37AD-4672-A136-EB458DA46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377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791B2-92BD-4BC9-B6C0-C39BADFC0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D6DFD-409A-42A7-A7A3-F76C7A8C5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33CE2A-BC98-43F3-88DF-45ACC4D5B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A73ADB-0181-4B48-8030-AB26B68C5D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1EB1E2-AA83-4473-AB1D-680B2B1039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A5BCAD-EF8F-418C-96C9-349B34785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9A023F-0F55-4905-82F8-32458669F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D27FF7-5576-44A6-9A45-AAE866E35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239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68FB1-0E57-4987-A71B-53716381E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FEAD2-0D8C-41C6-9470-2A514C2AB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7FC2F2-FE5F-47DF-A9AF-1075F0D49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0140BE-197A-455E-AFD1-9FDB68B8A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123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D6B823-5035-4165-8604-A05E1FB0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499CF-349F-4992-A792-0F3EB57A7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074F6-A809-4B6C-B2FC-A85DCFFD5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340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4E46F-DA49-49A3-B445-E6EA8DB33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45961-7951-4FC5-ADA6-50C5098A8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494AC-709C-4300-8DF5-302016694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7806E-C2A3-4147-B099-98CE08540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CB84BD-4BF6-45A7-B464-CBC8B1897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A7948-4F97-4132-921C-1ECE87642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930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C82C-E570-4F6C-B694-D9E0B61BE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A9560D-941A-4372-B499-207CAAC0FA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A68C57-9F32-4DCA-ABED-38CCB0469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133F80-4DDD-4EE2-96EF-E89680F91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8ACED-1C28-4741-912E-0CD471BFC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139BB-7A14-4707-90A8-A7BC5E129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848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89729C-E513-4AF9-A5EF-487F42BF7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54B61B-5A24-47B7-83C6-2F44CCC99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4DFED-2827-4D3D-97F3-A94EBE9A27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FE94B-AB1A-40EA-B978-1706562F7DB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91603-BB6B-4A06-94F4-144FE63746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26A85-7F81-4589-8F80-3618A490FF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EB289-CF12-486B-AA97-BC785D139C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044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file:///C:\Users\CallumO'Neill\OneDrive%20-%20Harnham%20Search%20and%20Selection%20Ltd\Documents\SQL\SQL%20projects\SQL%20bikeshare\Bikeshare%20visuals%20.xlt!Bluebikes%20(time%20of%20year%20by%20quar!%5bBikeshare%20visuals%20.xlt%5dBluebikes%20(time%20of%20year%20by%20quar%20Chart%201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7" Type="http://schemas.openxmlformats.org/officeDocument/2006/relationships/image" Target="../media/image1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file:///C:\Users\CallumO'Neill\OneDrive%20-%20Harnham%20Search%20and%20Selection%20Ltd\Documents\SQL\SQL%20projects\SQL%20bikeshare\Bikeshare%20visuals%20.xlt!Bluebikes%20(time%20of%20year%20by%20mon)!%5bBikeshare%20visuals%20.xlt%5dBluebikes%20(time%20of%20year%20by%20mon)%20Chart%201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svg"/><Relationship Id="rId3" Type="http://schemas.openxmlformats.org/officeDocument/2006/relationships/hyperlink" Target="https://www.cyclingweekly.com/news/latest-news/benefits-of-cycling-334144" TargetMode="External"/><Relationship Id="rId7" Type="http://schemas.openxmlformats.org/officeDocument/2006/relationships/hyperlink" Target="https://www.onlyinyourstate.com/massachusetts/winter-places-ma/" TargetMode="External"/><Relationship Id="rId12" Type="http://schemas.openxmlformats.org/officeDocument/2006/relationships/image" Target="../media/image5.png"/><Relationship Id="rId2" Type="http://schemas.openxmlformats.org/officeDocument/2006/relationships/hyperlink" Target="https://www.actionaid.org.uk/blog/2021/03/19/8-weird-and-wonderful-facts-you-didnt-know-about-cycling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easonsyear.com/USA/Massachusetts" TargetMode="External"/><Relationship Id="rId11" Type="http://schemas.openxmlformats.org/officeDocument/2006/relationships/image" Target="../media/image4.svg"/><Relationship Id="rId5" Type="http://schemas.openxmlformats.org/officeDocument/2006/relationships/hyperlink" Target="https://www.lonelyplanet.com/articles/best-time-to-visit-massachusetts" TargetMode="External"/><Relationship Id="rId10" Type="http://schemas.openxmlformats.org/officeDocument/2006/relationships/image" Target="../media/image3.png"/><Relationship Id="rId4" Type="http://schemas.openxmlformats.org/officeDocument/2006/relationships/hyperlink" Target="https://www.bluebikes.com/system-data" TargetMode="External"/><Relationship Id="rId9" Type="http://schemas.openxmlformats.org/officeDocument/2006/relationships/image" Target="../media/image2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https://harnham-my.sharepoint.com/personal/jasminealbert_rockborne_com/Documents/Microsoft%20Teams%20Chat%20Files/data%20dictionary.xlsx!Data%20Dictionary%20!R1C1:R19C6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A3DDC-ACA6-4B37-B8A6-37BBC724A3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24444" y="365761"/>
            <a:ext cx="5356139" cy="1776160"/>
          </a:xfrm>
        </p:spPr>
        <p:txBody>
          <a:bodyPr anchor="t">
            <a:normAutofit/>
          </a:bodyPr>
          <a:lstStyle/>
          <a:p>
            <a:pPr algn="l"/>
            <a:r>
              <a:rPr lang="en-GB" sz="4000" b="1" u="sng">
                <a:solidFill>
                  <a:schemeClr val="tx2"/>
                </a:solidFill>
              </a:rPr>
              <a:t>A Campaign to Upgrade Bicycle subscribership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78749-B9D9-49EB-9B27-40E90828ED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4422" y="2358690"/>
            <a:ext cx="5644371" cy="1776160"/>
          </a:xfrm>
        </p:spPr>
        <p:txBody>
          <a:bodyPr anchor="b">
            <a:normAutofit/>
          </a:bodyPr>
          <a:lstStyle/>
          <a:p>
            <a:pPr algn="l"/>
            <a:r>
              <a:rPr lang="en-GB" sz="2800">
                <a:solidFill>
                  <a:schemeClr val="tx2"/>
                </a:solidFill>
              </a:rPr>
              <a:t>By Jasmine Albert and Callum O’Neill</a:t>
            </a:r>
          </a:p>
          <a:p>
            <a:pPr algn="l"/>
            <a:r>
              <a:rPr lang="en-GB" sz="2800">
                <a:solidFill>
                  <a:schemeClr val="tx2"/>
                </a:solidFill>
              </a:rPr>
              <a:t>- Data Scientists at </a:t>
            </a:r>
            <a:r>
              <a:rPr lang="en-GB" sz="2800" err="1">
                <a:solidFill>
                  <a:schemeClr val="tx2"/>
                </a:solidFill>
              </a:rPr>
              <a:t>Bluebikes</a:t>
            </a:r>
            <a:endParaRPr lang="en-GB" sz="2800">
              <a:solidFill>
                <a:schemeClr val="tx2"/>
              </a:solidFill>
            </a:endParaRPr>
          </a:p>
        </p:txBody>
      </p:sp>
      <p:pic>
        <p:nvPicPr>
          <p:cNvPr id="29" name="Graphic 28" descr="Cycling with solid fill">
            <a:extLst>
              <a:ext uri="{FF2B5EF4-FFF2-40B4-BE49-F238E27FC236}">
                <a16:creationId xmlns:a16="http://schemas.microsoft.com/office/drawing/2014/main" id="{0B4A6C13-EDF6-7AC0-F3FE-AF5C393164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6866" y="636499"/>
            <a:ext cx="2610271" cy="2610271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Graphic 4" descr="Scientific Thought with solid fill">
            <a:extLst>
              <a:ext uri="{FF2B5EF4-FFF2-40B4-BE49-F238E27FC236}">
                <a16:creationId xmlns:a16="http://schemas.microsoft.com/office/drawing/2014/main" id="{E654AFC5-DF93-4B3C-84C6-01039E4655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6540" y="3281623"/>
            <a:ext cx="2310921" cy="2310921"/>
          </a:xfrm>
          <a:prstGeom prst="rect">
            <a:avLst/>
          </a:prstGeom>
        </p:spPr>
      </p:pic>
      <p:pic>
        <p:nvPicPr>
          <p:cNvPr id="7" name="Graphic 6" descr="Linear Graph with solid fill">
            <a:extLst>
              <a:ext uri="{FF2B5EF4-FFF2-40B4-BE49-F238E27FC236}">
                <a16:creationId xmlns:a16="http://schemas.microsoft.com/office/drawing/2014/main" id="{35DED46C-146E-4820-95D8-326DCD6297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59852" y="2549613"/>
            <a:ext cx="2236919" cy="223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907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70799B-7AB4-A975-612E-7DD6705B2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0321" y="-1333751"/>
            <a:ext cx="5298030" cy="26831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Analysis – specific stations</a:t>
            </a:r>
            <a:r>
              <a:rPr lang="en-US" sz="4000">
                <a:solidFill>
                  <a:schemeClr val="tx2"/>
                </a:solidFill>
              </a:rPr>
              <a:t> - customer</a:t>
            </a:r>
            <a:endParaRPr lang="en-US" sz="40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3DFD5EE9-5CEB-717E-FC23-FDF2FDD69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65" y="1666624"/>
            <a:ext cx="5346380" cy="4298658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6" descr="Map&#10;&#10;Description automatically generated">
            <a:extLst>
              <a:ext uri="{FF2B5EF4-FFF2-40B4-BE49-F238E27FC236}">
                <a16:creationId xmlns:a16="http://schemas.microsoft.com/office/drawing/2014/main" id="{1C551172-59DE-E025-24F8-67E95C02A4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619" y="1662113"/>
            <a:ext cx="5731667" cy="4307680"/>
          </a:xfrm>
          <a:prstGeom prst="rect">
            <a:avLst/>
          </a:prstGeom>
        </p:spPr>
      </p:pic>
      <p:pic>
        <p:nvPicPr>
          <p:cNvPr id="24" name="Graphic 23" descr="Scientific Thought with solid fill">
            <a:extLst>
              <a:ext uri="{FF2B5EF4-FFF2-40B4-BE49-F238E27FC236}">
                <a16:creationId xmlns:a16="http://schemas.microsoft.com/office/drawing/2014/main" id="{C69E7037-2319-4D61-AAC2-329A68DC49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02034" y="135664"/>
            <a:ext cx="1505086" cy="150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78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2A6D377-9FA1-F934-A3F6-125D22F7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chemeClr val="tx2"/>
                </a:solidFill>
                <a:cs typeface="Calibri Light"/>
              </a:rPr>
              <a:t>Analysis – specific stations findings</a:t>
            </a:r>
            <a:endParaRPr lang="en-GB" sz="360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0638C-1785-1201-466C-2ED7056E3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2400">
                <a:solidFill>
                  <a:schemeClr val="tx2"/>
                </a:solidFill>
                <a:cs typeface="Calibri"/>
              </a:rPr>
              <a:t>Most popular stations are:</a:t>
            </a:r>
          </a:p>
          <a:p>
            <a:pPr lvl="1"/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MIT at Mass Ave / Amherst St</a:t>
            </a:r>
          </a:p>
          <a:p>
            <a:pPr lvl="1"/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Central Square at Mass Ave / Essex St</a:t>
            </a:r>
          </a:p>
          <a:p>
            <a:pPr lvl="1"/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MIT Stata Center at Vassar St / Main St</a:t>
            </a:r>
          </a:p>
          <a:p>
            <a:pPr lvl="1"/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South Station - 700 Atlantic Ave</a:t>
            </a:r>
          </a:p>
          <a:p>
            <a:pPr marL="457200" lvl="1" indent="0">
              <a:buNone/>
            </a:pPr>
            <a:endParaRPr lang="en-GB">
              <a:solidFill>
                <a:schemeClr val="tx2"/>
              </a:solidFill>
              <a:ea typeface="+mn-lt"/>
              <a:cs typeface="+mn-lt"/>
            </a:endParaRPr>
          </a:p>
          <a:p>
            <a:pPr marL="457200" lvl="1" indent="0">
              <a:buNone/>
            </a:pPr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South station – 700 Atlantic Ave has the most docks </a:t>
            </a:r>
          </a:p>
          <a:p>
            <a:pPr marL="457200" lvl="1" indent="0">
              <a:buNone/>
            </a:pPr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MIT at Mass Ave/ Amherst St is joint 8th ranked by total docks</a:t>
            </a:r>
          </a:p>
        </p:txBody>
      </p:sp>
      <p:pic>
        <p:nvPicPr>
          <p:cNvPr id="11" name="Graphic 10" descr="Scientific Thought with solid fill">
            <a:extLst>
              <a:ext uri="{FF2B5EF4-FFF2-40B4-BE49-F238E27FC236}">
                <a16:creationId xmlns:a16="http://schemas.microsoft.com/office/drawing/2014/main" id="{EFF8AAEF-BFB5-424C-9B2D-0BA120C0B2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59169" y="-18288"/>
            <a:ext cx="1610360" cy="161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327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17BD4-59B2-4999-834A-96890C693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169066"/>
            <a:ext cx="5349240" cy="1325563"/>
          </a:xfrm>
        </p:spPr>
        <p:txBody>
          <a:bodyPr>
            <a:normAutofit/>
          </a:bodyPr>
          <a:lstStyle/>
          <a:p>
            <a:r>
              <a:rPr lang="en-GB" sz="3200"/>
              <a:t>Analysis – time of year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F52C36E-C752-402F-A62F-89A042AA0E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2549639"/>
              </p:ext>
            </p:extLst>
          </p:nvPr>
        </p:nvGraphicFramePr>
        <p:xfrm>
          <a:off x="8601812" y="351518"/>
          <a:ext cx="3109859" cy="9606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" name="Graphic 3" descr="Scientific Thought with solid fill">
            <a:extLst>
              <a:ext uri="{FF2B5EF4-FFF2-40B4-BE49-F238E27FC236}">
                <a16:creationId xmlns:a16="http://schemas.microsoft.com/office/drawing/2014/main" id="{B7C55336-046B-4DEC-8D61-36DFE47104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34858" y="0"/>
            <a:ext cx="729884" cy="729884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55B2837B-3AAF-40E2-822F-543BE8EFCD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4071779"/>
              </p:ext>
            </p:extLst>
          </p:nvPr>
        </p:nvGraphicFramePr>
        <p:xfrm>
          <a:off x="335639" y="1340119"/>
          <a:ext cx="8223430" cy="4641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Worksheet" r:id="rId6" imgW="4578450" imgH="2749435" progId="Excel.Sheet.8">
                  <p:link updateAutomatic="1"/>
                </p:oleObj>
              </mc:Choice>
              <mc:Fallback>
                <p:oleObj name="Worksheet" r:id="rId6" imgW="4578450" imgH="2749435" progId="Excel.Sheet.8">
                  <p:link updateAutomatic="1"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55B2837B-3AAF-40E2-822F-543BE8EFCD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5639" y="1340119"/>
                        <a:ext cx="8223430" cy="4641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954FE78C-F88F-4AAE-8EF4-6D6EBDD81048}"/>
              </a:ext>
            </a:extLst>
          </p:cNvPr>
          <p:cNvSpPr/>
          <p:nvPr/>
        </p:nvSpPr>
        <p:spPr>
          <a:xfrm>
            <a:off x="8970606" y="1438056"/>
            <a:ext cx="3198964" cy="1116031"/>
          </a:xfrm>
          <a:prstGeom prst="rect">
            <a:avLst/>
          </a:prstGeom>
          <a:noFill/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u="sng">
                <a:solidFill>
                  <a:srgbClr val="7030A0"/>
                </a:solidFill>
              </a:rPr>
              <a:t>Highest performing quarter:</a:t>
            </a:r>
          </a:p>
          <a:p>
            <a:pPr algn="ctr"/>
            <a:r>
              <a:rPr lang="en-GB" sz="2400" b="1">
                <a:solidFill>
                  <a:srgbClr val="7030A0"/>
                </a:solidFill>
              </a:rPr>
              <a:t>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50F7B4-02F9-419F-87E3-4BE19CA6B184}"/>
              </a:ext>
            </a:extLst>
          </p:cNvPr>
          <p:cNvSpPr/>
          <p:nvPr/>
        </p:nvSpPr>
        <p:spPr>
          <a:xfrm>
            <a:off x="8993036" y="2617643"/>
            <a:ext cx="3176533" cy="1162947"/>
          </a:xfrm>
          <a:prstGeom prst="rect">
            <a:avLst/>
          </a:prstGeom>
          <a:noFill/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u="sng">
                <a:solidFill>
                  <a:srgbClr val="7030A0"/>
                </a:solidFill>
              </a:rPr>
              <a:t>Customer:</a:t>
            </a:r>
          </a:p>
          <a:p>
            <a:pPr algn="ctr"/>
            <a:r>
              <a:rPr lang="en-GB" sz="2400" b="1">
                <a:solidFill>
                  <a:srgbClr val="7030A0"/>
                </a:solidFill>
              </a:rPr>
              <a:t>+515% from Q1 to Q2</a:t>
            </a:r>
          </a:p>
          <a:p>
            <a:pPr algn="ctr"/>
            <a:r>
              <a:rPr lang="en-GB" sz="2400" b="1">
                <a:solidFill>
                  <a:srgbClr val="7030A0"/>
                </a:solidFill>
              </a:rPr>
              <a:t>-62% from Q3 to Q4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0553881-E6F5-42A2-BD81-6D5E957926BE}"/>
              </a:ext>
            </a:extLst>
          </p:cNvPr>
          <p:cNvSpPr/>
          <p:nvPr/>
        </p:nvSpPr>
        <p:spPr>
          <a:xfrm>
            <a:off x="8993036" y="3892110"/>
            <a:ext cx="3176533" cy="1162947"/>
          </a:xfrm>
          <a:prstGeom prst="rect">
            <a:avLst/>
          </a:prstGeom>
          <a:noFill/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u="sng">
                <a:solidFill>
                  <a:srgbClr val="7030A0"/>
                </a:solidFill>
              </a:rPr>
              <a:t>Subscriber:</a:t>
            </a:r>
          </a:p>
          <a:p>
            <a:pPr algn="ctr"/>
            <a:r>
              <a:rPr lang="en-GB" sz="2400" b="1">
                <a:solidFill>
                  <a:srgbClr val="7030A0"/>
                </a:solidFill>
              </a:rPr>
              <a:t>+122% from Q1 to Q2</a:t>
            </a:r>
          </a:p>
          <a:p>
            <a:pPr algn="ctr"/>
            <a:r>
              <a:rPr lang="en-GB" sz="2400" b="1">
                <a:solidFill>
                  <a:srgbClr val="7030A0"/>
                </a:solidFill>
              </a:rPr>
              <a:t>-36% from Q3 to Q4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93BBEC-4E55-479A-A19B-0341DFC50040}"/>
              </a:ext>
            </a:extLst>
          </p:cNvPr>
          <p:cNvSpPr/>
          <p:nvPr/>
        </p:nvSpPr>
        <p:spPr>
          <a:xfrm>
            <a:off x="8993036" y="5132973"/>
            <a:ext cx="3198964" cy="1162947"/>
          </a:xfrm>
          <a:prstGeom prst="rect">
            <a:avLst/>
          </a:prstGeom>
          <a:noFill/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u="sng">
                <a:solidFill>
                  <a:srgbClr val="7030A0"/>
                </a:solidFill>
              </a:rPr>
              <a:t>Customer : subscriber</a:t>
            </a:r>
          </a:p>
          <a:p>
            <a:pPr algn="ctr"/>
            <a:r>
              <a:rPr lang="en-GB" sz="2400" b="1">
                <a:solidFill>
                  <a:srgbClr val="7030A0"/>
                </a:solidFill>
              </a:rPr>
              <a:t>1:5 (average)</a:t>
            </a:r>
          </a:p>
        </p:txBody>
      </p:sp>
    </p:spTree>
    <p:extLst>
      <p:ext uri="{BB962C8B-B14F-4D97-AF65-F5344CB8AC3E}">
        <p14:creationId xmlns:p14="http://schemas.microsoft.com/office/powerpoint/2010/main" val="1845474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17BD4-59B2-4999-834A-96890C693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" y="-98543"/>
            <a:ext cx="5349240" cy="974843"/>
          </a:xfrm>
        </p:spPr>
        <p:txBody>
          <a:bodyPr>
            <a:normAutofit/>
          </a:bodyPr>
          <a:lstStyle/>
          <a:p>
            <a:r>
              <a:rPr lang="en-GB" sz="3600"/>
              <a:t>Analysis – time of year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F52C36E-C752-402F-A62F-89A042AA0E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559377"/>
              </p:ext>
            </p:extLst>
          </p:nvPr>
        </p:nvGraphicFramePr>
        <p:xfrm>
          <a:off x="8422190" y="281932"/>
          <a:ext cx="3332479" cy="4144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" name="Graphic 3" descr="Scientific Thought with solid fill">
            <a:extLst>
              <a:ext uri="{FF2B5EF4-FFF2-40B4-BE49-F238E27FC236}">
                <a16:creationId xmlns:a16="http://schemas.microsoft.com/office/drawing/2014/main" id="{B7C55336-046B-4DEC-8D61-36DFE47104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30759" y="-62053"/>
            <a:ext cx="901862" cy="901862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2D6B884-836B-449A-9D73-81C297B172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1349423"/>
              </p:ext>
            </p:extLst>
          </p:nvPr>
        </p:nvGraphicFramePr>
        <p:xfrm>
          <a:off x="369888" y="696373"/>
          <a:ext cx="8052302" cy="477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Worksheet" r:id="rId6" imgW="4578450" imgH="2749435" progId="Excel.Sheet.8">
                  <p:link updateAutomatic="1"/>
                </p:oleObj>
              </mc:Choice>
              <mc:Fallback>
                <p:oleObj name="Worksheet" r:id="rId6" imgW="4578450" imgH="2749435" progId="Excel.Sheet.8">
                  <p:link updateAutomatic="1"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02D6B884-836B-449A-9D73-81C297B172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9888" y="696373"/>
                        <a:ext cx="8052302" cy="4772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9B17EF2F-4F47-4FA4-AF21-F14CE946AEA0}"/>
              </a:ext>
            </a:extLst>
          </p:cNvPr>
          <p:cNvSpPr/>
          <p:nvPr/>
        </p:nvSpPr>
        <p:spPr>
          <a:xfrm>
            <a:off x="8753475" y="786087"/>
            <a:ext cx="3438525" cy="1427916"/>
          </a:xfrm>
          <a:prstGeom prst="rect">
            <a:avLst/>
          </a:prstGeom>
          <a:noFill/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 b="1">
              <a:solidFill>
                <a:srgbClr val="7030A0"/>
              </a:solidFill>
            </a:endParaRPr>
          </a:p>
          <a:p>
            <a:pPr algn="ctr"/>
            <a:r>
              <a:rPr lang="en-GB" sz="2000" b="1">
                <a:solidFill>
                  <a:srgbClr val="7030A0"/>
                </a:solidFill>
              </a:rPr>
              <a:t>Highest  Total:</a:t>
            </a:r>
          </a:p>
          <a:p>
            <a:pPr algn="ctr"/>
            <a:r>
              <a:rPr lang="en-GB" sz="2000">
                <a:solidFill>
                  <a:srgbClr val="7030A0"/>
                </a:solidFill>
              </a:rPr>
              <a:t>Subscriber – </a:t>
            </a:r>
            <a:r>
              <a:rPr lang="en-GB" sz="2000" b="1">
                <a:solidFill>
                  <a:srgbClr val="7030A0"/>
                </a:solidFill>
              </a:rPr>
              <a:t>September: 281024</a:t>
            </a:r>
          </a:p>
          <a:p>
            <a:pPr algn="ctr"/>
            <a:r>
              <a:rPr lang="en-GB" sz="2000">
                <a:solidFill>
                  <a:srgbClr val="7030A0"/>
                </a:solidFill>
              </a:rPr>
              <a:t>Customer – </a:t>
            </a:r>
            <a:r>
              <a:rPr lang="en-GB" sz="2000" b="1">
                <a:solidFill>
                  <a:srgbClr val="7030A0"/>
                </a:solidFill>
              </a:rPr>
              <a:t>August: 87291</a:t>
            </a:r>
            <a:endParaRPr lang="en-GB" sz="2000">
              <a:solidFill>
                <a:srgbClr val="7030A0"/>
              </a:solidFill>
            </a:endParaRPr>
          </a:p>
          <a:p>
            <a:pPr algn="ctr"/>
            <a:endParaRPr lang="en-GB" sz="2000">
              <a:solidFill>
                <a:srgbClr val="7030A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D08D3-62D0-49CE-B0CF-E4233402B845}"/>
              </a:ext>
            </a:extLst>
          </p:cNvPr>
          <p:cNvSpPr/>
          <p:nvPr/>
        </p:nvSpPr>
        <p:spPr>
          <a:xfrm>
            <a:off x="8753475" y="2267726"/>
            <a:ext cx="3438525" cy="1352875"/>
          </a:xfrm>
          <a:prstGeom prst="rect">
            <a:avLst/>
          </a:prstGeom>
          <a:noFill/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 b="1">
              <a:solidFill>
                <a:srgbClr val="7030A0"/>
              </a:solidFill>
            </a:endParaRPr>
          </a:p>
          <a:p>
            <a:pPr algn="ctr"/>
            <a:r>
              <a:rPr lang="en-GB" sz="2000" b="1">
                <a:solidFill>
                  <a:srgbClr val="7030A0"/>
                </a:solidFill>
              </a:rPr>
              <a:t>Lowest Total:</a:t>
            </a:r>
          </a:p>
          <a:p>
            <a:pPr algn="ctr"/>
            <a:r>
              <a:rPr lang="en-GB" sz="2000">
                <a:solidFill>
                  <a:srgbClr val="7030A0"/>
                </a:solidFill>
              </a:rPr>
              <a:t>Subscriber – </a:t>
            </a:r>
            <a:r>
              <a:rPr lang="en-GB" sz="2000" b="1">
                <a:solidFill>
                  <a:srgbClr val="7030A0"/>
                </a:solidFill>
              </a:rPr>
              <a:t>January: 65090</a:t>
            </a:r>
          </a:p>
          <a:p>
            <a:pPr algn="ctr"/>
            <a:r>
              <a:rPr lang="en-GB" sz="2000">
                <a:solidFill>
                  <a:srgbClr val="7030A0"/>
                </a:solidFill>
              </a:rPr>
              <a:t>Customer – </a:t>
            </a:r>
            <a:r>
              <a:rPr lang="en-GB" sz="2000" b="1">
                <a:solidFill>
                  <a:srgbClr val="7030A0"/>
                </a:solidFill>
              </a:rPr>
              <a:t>January: 4782</a:t>
            </a:r>
            <a:endParaRPr lang="en-GB" sz="2000">
              <a:solidFill>
                <a:srgbClr val="7030A0"/>
              </a:solidFill>
            </a:endParaRPr>
          </a:p>
          <a:p>
            <a:pPr algn="ctr"/>
            <a:endParaRPr lang="en-GB" sz="2000">
              <a:solidFill>
                <a:srgbClr val="7030A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8F035BE-7B9C-47E5-ABB0-7CC59CF394AE}"/>
              </a:ext>
            </a:extLst>
          </p:cNvPr>
          <p:cNvSpPr/>
          <p:nvPr/>
        </p:nvSpPr>
        <p:spPr>
          <a:xfrm>
            <a:off x="8753475" y="3708705"/>
            <a:ext cx="3435269" cy="1501469"/>
          </a:xfrm>
          <a:prstGeom prst="rect">
            <a:avLst/>
          </a:prstGeom>
          <a:noFill/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>
              <a:solidFill>
                <a:srgbClr val="7030A0"/>
              </a:solidFill>
            </a:endParaRPr>
          </a:p>
          <a:p>
            <a:pPr algn="ctr"/>
            <a:r>
              <a:rPr lang="en-GB" sz="2400" b="1">
                <a:solidFill>
                  <a:srgbClr val="7030A0"/>
                </a:solidFill>
              </a:rPr>
              <a:t>Greatest Increase:</a:t>
            </a:r>
          </a:p>
          <a:p>
            <a:pPr algn="ctr"/>
            <a:r>
              <a:rPr lang="en-GB" sz="2400" b="1">
                <a:solidFill>
                  <a:srgbClr val="7030A0"/>
                </a:solidFill>
              </a:rPr>
              <a:t>APRIL</a:t>
            </a:r>
          </a:p>
          <a:p>
            <a:pPr algn="ctr"/>
            <a:r>
              <a:rPr lang="en-GB" sz="2400">
                <a:solidFill>
                  <a:srgbClr val="7030A0"/>
                </a:solidFill>
              </a:rPr>
              <a:t>Customer</a:t>
            </a:r>
            <a:r>
              <a:rPr lang="en-GB" sz="2400" b="1">
                <a:solidFill>
                  <a:srgbClr val="7030A0"/>
                </a:solidFill>
              </a:rPr>
              <a:t>: +140%</a:t>
            </a:r>
          </a:p>
          <a:p>
            <a:pPr algn="ctr"/>
            <a:r>
              <a:rPr lang="en-GB" sz="2400">
                <a:solidFill>
                  <a:srgbClr val="7030A0"/>
                </a:solidFill>
              </a:rPr>
              <a:t>Subscriber: </a:t>
            </a:r>
            <a:r>
              <a:rPr lang="en-GB" sz="2400" b="1">
                <a:solidFill>
                  <a:srgbClr val="7030A0"/>
                </a:solidFill>
              </a:rPr>
              <a:t>+50%</a:t>
            </a:r>
          </a:p>
          <a:p>
            <a:pPr algn="ctr"/>
            <a:endParaRPr lang="en-GB" sz="2400">
              <a:solidFill>
                <a:srgbClr val="7030A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8454DA3-3249-4782-BFBF-CF06C16F1052}"/>
              </a:ext>
            </a:extLst>
          </p:cNvPr>
          <p:cNvSpPr/>
          <p:nvPr/>
        </p:nvSpPr>
        <p:spPr>
          <a:xfrm>
            <a:off x="8753475" y="5298278"/>
            <a:ext cx="3435269" cy="1428347"/>
          </a:xfrm>
          <a:prstGeom prst="rect">
            <a:avLst/>
          </a:prstGeom>
          <a:noFill/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>
              <a:solidFill>
                <a:srgbClr val="7030A0"/>
              </a:solidFill>
            </a:endParaRPr>
          </a:p>
          <a:p>
            <a:pPr algn="ctr"/>
            <a:r>
              <a:rPr lang="en-GB" sz="2400" b="1">
                <a:solidFill>
                  <a:srgbClr val="7030A0"/>
                </a:solidFill>
              </a:rPr>
              <a:t>Peak Month to December:</a:t>
            </a:r>
          </a:p>
          <a:p>
            <a:pPr algn="ctr"/>
            <a:r>
              <a:rPr lang="en-GB" sz="2400">
                <a:solidFill>
                  <a:srgbClr val="7030A0"/>
                </a:solidFill>
              </a:rPr>
              <a:t>Customer</a:t>
            </a:r>
            <a:r>
              <a:rPr lang="en-GB" sz="2400" b="1">
                <a:solidFill>
                  <a:srgbClr val="7030A0"/>
                </a:solidFill>
              </a:rPr>
              <a:t>: -88%</a:t>
            </a:r>
          </a:p>
          <a:p>
            <a:pPr algn="ctr"/>
            <a:r>
              <a:rPr lang="en-GB" sz="2400">
                <a:solidFill>
                  <a:srgbClr val="7030A0"/>
                </a:solidFill>
              </a:rPr>
              <a:t>Subscriber: </a:t>
            </a:r>
            <a:r>
              <a:rPr lang="en-GB" sz="2400" b="1">
                <a:solidFill>
                  <a:srgbClr val="7030A0"/>
                </a:solidFill>
              </a:rPr>
              <a:t>-71%</a:t>
            </a:r>
          </a:p>
          <a:p>
            <a:pPr algn="ctr"/>
            <a:endParaRPr lang="en-GB" sz="240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87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48F0F5-FE89-41B5-A5BE-B2A16EE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352" y="-1333751"/>
            <a:ext cx="3404937" cy="26831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Analysis- time of day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2D7B6650-E766-FB24-D451-42A1B8451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865" y="1993357"/>
            <a:ext cx="8590236" cy="477698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3AD553B-B142-8A45-0B19-69C3B8D0929E}"/>
              </a:ext>
            </a:extLst>
          </p:cNvPr>
          <p:cNvSpPr txBox="1"/>
          <p:nvPr/>
        </p:nvSpPr>
        <p:spPr>
          <a:xfrm>
            <a:off x="1893794" y="1344706"/>
            <a:ext cx="828675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>
                <a:solidFill>
                  <a:schemeClr val="tx2"/>
                </a:solidFill>
                <a:cs typeface="Calibri" panose="020F0502020204030204"/>
              </a:rPr>
              <a:t>Late afternoon is the most popular time</a:t>
            </a:r>
          </a:p>
        </p:txBody>
      </p:sp>
      <p:pic>
        <p:nvPicPr>
          <p:cNvPr id="18" name="Graphic 17" descr="Scientific Thought with solid fill">
            <a:extLst>
              <a:ext uri="{FF2B5EF4-FFF2-40B4-BE49-F238E27FC236}">
                <a16:creationId xmlns:a16="http://schemas.microsoft.com/office/drawing/2014/main" id="{F2DDAF2C-58C8-4133-B0CB-9B1662CBF2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20812" y="170123"/>
            <a:ext cx="1353527" cy="135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332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028F41-E7B6-0457-78A6-773CF2E9E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071" y="-1333751"/>
            <a:ext cx="3404937" cy="26831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Analysis – time of day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71FCC716-A266-187F-3AFD-70206CE96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66" y="1870431"/>
            <a:ext cx="5208571" cy="4203408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20CF0945-10B9-2520-4E10-40CD0F5FB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117" y="1818041"/>
            <a:ext cx="5243512" cy="43151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12CDDB-B1EF-01D6-6121-39555F78676B}"/>
              </a:ext>
            </a:extLst>
          </p:cNvPr>
          <p:cNvSpPr txBox="1"/>
          <p:nvPr/>
        </p:nvSpPr>
        <p:spPr>
          <a:xfrm>
            <a:off x="1820955" y="1350308"/>
            <a:ext cx="819710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>
                <a:solidFill>
                  <a:schemeClr val="tx2"/>
                </a:solidFill>
                <a:cs typeface="Calibri" panose="020F0502020204030204"/>
              </a:rPr>
              <a:t>5pm is the most popular time in the afternoon</a:t>
            </a:r>
          </a:p>
        </p:txBody>
      </p:sp>
      <p:pic>
        <p:nvPicPr>
          <p:cNvPr id="24" name="Graphic 23" descr="Scientific Thought with solid fill">
            <a:extLst>
              <a:ext uri="{FF2B5EF4-FFF2-40B4-BE49-F238E27FC236}">
                <a16:creationId xmlns:a16="http://schemas.microsoft.com/office/drawing/2014/main" id="{CD659333-EB98-4D37-B372-B85E0FFA2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69164" y="7842"/>
            <a:ext cx="1518384" cy="151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22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90251D-BED2-4F38-8C7B-7622FC3C4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chemeClr val="tx2"/>
                </a:solidFill>
              </a:rPr>
              <a:t>Conclusion – summary of 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A8198-9F22-4875-9DF6-F72552324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0274" y="2022860"/>
            <a:ext cx="5221224" cy="52303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The popularity of stations is not reflected in the number of docks </a:t>
            </a:r>
          </a:p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The most popular times of the year are August for customers and September for subscribers</a:t>
            </a:r>
          </a:p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January is the least popular time of year</a:t>
            </a:r>
          </a:p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The most popular time of day is late afternoon (3pm-6pm), specifically from 5pm to 6pm</a:t>
            </a:r>
          </a:p>
          <a:p>
            <a:endParaRPr lang="en-GB" sz="1800">
              <a:solidFill>
                <a:schemeClr val="tx2"/>
              </a:solidFill>
              <a:ea typeface="+mn-lt"/>
              <a:cs typeface="+mn-lt"/>
            </a:endParaRPr>
          </a:p>
          <a:p>
            <a:endParaRPr lang="en-GB" sz="1800">
              <a:solidFill>
                <a:schemeClr val="tx2"/>
              </a:solidFill>
              <a:cs typeface="Calibri"/>
            </a:endParaRPr>
          </a:p>
          <a:p>
            <a:endParaRPr lang="en-GB" sz="1800">
              <a:solidFill>
                <a:schemeClr val="tx2"/>
              </a:solidFill>
              <a:cs typeface="Calibri"/>
            </a:endParaRPr>
          </a:p>
          <a:p>
            <a:endParaRPr lang="en-GB" sz="1800">
              <a:solidFill>
                <a:schemeClr val="tx2"/>
              </a:solidFill>
              <a:cs typeface="Calibri"/>
            </a:endParaRPr>
          </a:p>
        </p:txBody>
      </p:sp>
      <p:pic>
        <p:nvPicPr>
          <p:cNvPr id="11" name="Graphic 10" descr="Linear Graph with solid fill">
            <a:extLst>
              <a:ext uri="{FF2B5EF4-FFF2-40B4-BE49-F238E27FC236}">
                <a16:creationId xmlns:a16="http://schemas.microsoft.com/office/drawing/2014/main" id="{C5E0006E-9E94-4980-9A28-19EE39D36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46719" y="0"/>
            <a:ext cx="1718212" cy="17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90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DF662B-BFCD-4524-A26B-AD2E214F9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chemeClr val="tx2"/>
                </a:solidFill>
              </a:rPr>
              <a:t>Conclusion -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83D88-1BBB-4646-943F-03F976EB6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453896"/>
            <a:ext cx="5055545" cy="494690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More docks in the most popular stations (MIT and Harvard)</a:t>
            </a:r>
          </a:p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Reduced subscriber cost if choose specific location and/or time of day</a:t>
            </a:r>
            <a:endParaRPr lang="en-GB">
              <a:solidFill>
                <a:schemeClr val="tx2"/>
              </a:solidFill>
            </a:endParaRPr>
          </a:p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Incentives for subscribing over winter including free waterproofs and hand warmers</a:t>
            </a:r>
          </a:p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Limited edition bikes for winter period such as modified tyres to improve traction and friction  </a:t>
            </a:r>
            <a:endParaRPr lang="en-GB">
              <a:solidFill>
                <a:schemeClr val="tx2"/>
              </a:solidFill>
            </a:endParaRPr>
          </a:p>
          <a:p>
            <a:endParaRPr lang="en-GB" sz="1800">
              <a:solidFill>
                <a:schemeClr val="tx2"/>
              </a:solidFill>
              <a:cs typeface="Calibri"/>
            </a:endParaRPr>
          </a:p>
        </p:txBody>
      </p:sp>
      <p:pic>
        <p:nvPicPr>
          <p:cNvPr id="11" name="Graphic 10" descr="Linear Graph with solid fill">
            <a:extLst>
              <a:ext uri="{FF2B5EF4-FFF2-40B4-BE49-F238E27FC236}">
                <a16:creationId xmlns:a16="http://schemas.microsoft.com/office/drawing/2014/main" id="{C023AA32-1DC5-4A7F-B6BB-D5BA93915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67039" y="-152400"/>
            <a:ext cx="1769012" cy="176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100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63F6453-5CFE-4E69-AE42-8AF64BF1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chemeClr val="tx2"/>
                </a:solidFill>
              </a:rPr>
              <a:t>Conclusions – next steps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4BF29-7247-4E98-BF62-8BA3E30DB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847" y="1781204"/>
            <a:ext cx="5221224" cy="36210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To improve our recommendations, we could have looked at demographics of customers and subscribers</a:t>
            </a:r>
          </a:p>
          <a:p>
            <a:endParaRPr lang="en-GB" sz="1800">
              <a:solidFill>
                <a:schemeClr val="tx2"/>
              </a:solidFill>
              <a:cs typeface="Calibri"/>
            </a:endParaRPr>
          </a:p>
        </p:txBody>
      </p:sp>
      <p:pic>
        <p:nvPicPr>
          <p:cNvPr id="11" name="Graphic 10" descr="Linear Graph with solid fill">
            <a:extLst>
              <a:ext uri="{FF2B5EF4-FFF2-40B4-BE49-F238E27FC236}">
                <a16:creationId xmlns:a16="http://schemas.microsoft.com/office/drawing/2014/main" id="{07436410-B4E3-41DB-A747-023781EF1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77199" y="-18288"/>
            <a:ext cx="1799492" cy="179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639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63F6453-5CFE-4E69-AE42-8AF64BF1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chemeClr val="tx2"/>
                </a:solidFill>
              </a:rPr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4BF29-7247-4E98-BF62-8BA3E30DB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847" y="1781204"/>
            <a:ext cx="5221224" cy="36210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Introduction: Data collection, limitations, ER design</a:t>
            </a:r>
          </a:p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Analysis: stations, time of year, time of day within 2019.</a:t>
            </a:r>
          </a:p>
          <a:p>
            <a:r>
              <a:rPr lang="en-GB">
                <a:solidFill>
                  <a:schemeClr val="tx2"/>
                </a:solidFill>
                <a:ea typeface="+mn-lt"/>
                <a:cs typeface="+mn-lt"/>
              </a:rPr>
              <a:t>Conclusions: overall observations, recommendations, next steps </a:t>
            </a:r>
          </a:p>
          <a:p>
            <a:endParaRPr lang="en-GB" sz="1800">
              <a:solidFill>
                <a:schemeClr val="tx2"/>
              </a:solidFill>
              <a:cs typeface="Calibri"/>
            </a:endParaRPr>
          </a:p>
        </p:txBody>
      </p:sp>
      <p:pic>
        <p:nvPicPr>
          <p:cNvPr id="11" name="Graphic 10" descr="Linear Graph with solid fill">
            <a:extLst>
              <a:ext uri="{FF2B5EF4-FFF2-40B4-BE49-F238E27FC236}">
                <a16:creationId xmlns:a16="http://schemas.microsoft.com/office/drawing/2014/main" id="{07436410-B4E3-41DB-A747-023781EF1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77199" y="-18288"/>
            <a:ext cx="1799492" cy="179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353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75B7CE02-DEB5-492D-81A1-D6B767713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rtlCol="0" anchor="ctr"/>
          <a:lstStyle/>
          <a:p>
            <a:pPr algn="ctr" defTabSz="457200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1F665C2-B3B7-44B9-B113-5229F1C4D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rtlCol="0" anchor="ctr"/>
          <a:lstStyle/>
          <a:p>
            <a:pPr algn="ctr" defTabSz="457200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A3DDC-ACA6-4B37-B8A6-37BBC724A3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3130" y="0"/>
            <a:ext cx="6510630" cy="8918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u="sng"/>
              <a:t>Project Brief and topics: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78749-B9D9-49EB-9B27-40E90828ED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6326" y="4860758"/>
            <a:ext cx="9035914" cy="15197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i="1">
                <a:solidFill>
                  <a:schemeClr val="tx1">
                    <a:alpha val="60000"/>
                  </a:schemeClr>
                </a:solidFill>
              </a:rPr>
              <a:t>“To devise a scheme that encourages consumers to upgrade from purchasing a day pass/pay-as-you-go for bikes to a subscribership”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BB5E387-92CE-4A44-BBA0-DC7A0837D4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370" y="640080"/>
            <a:ext cx="3361914" cy="335783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C3F88997-87B5-4384-B707-86A2F89D4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0095" y="734671"/>
            <a:ext cx="3172463" cy="3168646"/>
          </a:xfrm>
          <a:custGeom>
            <a:avLst/>
            <a:gdLst>
              <a:gd name="connsiteX0" fmla="*/ 1586232 w 3172463"/>
              <a:gd name="connsiteY0" fmla="*/ 0 h 3168646"/>
              <a:gd name="connsiteX1" fmla="*/ 1617013 w 3172463"/>
              <a:gd name="connsiteY1" fmla="*/ 2885 h 3168646"/>
              <a:gd name="connsiteX2" fmla="*/ 1646833 w 3172463"/>
              <a:gd name="connsiteY2" fmla="*/ 10581 h 3168646"/>
              <a:gd name="connsiteX3" fmla="*/ 1675692 w 3172463"/>
              <a:gd name="connsiteY3" fmla="*/ 22125 h 3168646"/>
              <a:gd name="connsiteX4" fmla="*/ 1705511 w 3172463"/>
              <a:gd name="connsiteY4" fmla="*/ 36554 h 3168646"/>
              <a:gd name="connsiteX5" fmla="*/ 1733408 w 3172463"/>
              <a:gd name="connsiteY5" fmla="*/ 52907 h 3168646"/>
              <a:gd name="connsiteX6" fmla="*/ 1762267 w 3172463"/>
              <a:gd name="connsiteY6" fmla="*/ 70222 h 3168646"/>
              <a:gd name="connsiteX7" fmla="*/ 1791124 w 3172463"/>
              <a:gd name="connsiteY7" fmla="*/ 85613 h 3168646"/>
              <a:gd name="connsiteX8" fmla="*/ 1819981 w 3172463"/>
              <a:gd name="connsiteY8" fmla="*/ 101004 h 3168646"/>
              <a:gd name="connsiteX9" fmla="*/ 1847878 w 3172463"/>
              <a:gd name="connsiteY9" fmla="*/ 112547 h 3168646"/>
              <a:gd name="connsiteX10" fmla="*/ 1878660 w 3172463"/>
              <a:gd name="connsiteY10" fmla="*/ 120243 h 3168646"/>
              <a:gd name="connsiteX11" fmla="*/ 1908479 w 3172463"/>
              <a:gd name="connsiteY11" fmla="*/ 124091 h 3168646"/>
              <a:gd name="connsiteX12" fmla="*/ 1940223 w 3172463"/>
              <a:gd name="connsiteY12" fmla="*/ 124091 h 3168646"/>
              <a:gd name="connsiteX13" fmla="*/ 1972930 w 3172463"/>
              <a:gd name="connsiteY13" fmla="*/ 122167 h 3168646"/>
              <a:gd name="connsiteX14" fmla="*/ 2005635 w 3172463"/>
              <a:gd name="connsiteY14" fmla="*/ 118320 h 3168646"/>
              <a:gd name="connsiteX15" fmla="*/ 2038341 w 3172463"/>
              <a:gd name="connsiteY15" fmla="*/ 113510 h 3168646"/>
              <a:gd name="connsiteX16" fmla="*/ 2071047 w 3172463"/>
              <a:gd name="connsiteY16" fmla="*/ 109662 h 3168646"/>
              <a:gd name="connsiteX17" fmla="*/ 2103753 w 3172463"/>
              <a:gd name="connsiteY17" fmla="*/ 106776 h 3168646"/>
              <a:gd name="connsiteX18" fmla="*/ 2134534 w 3172463"/>
              <a:gd name="connsiteY18" fmla="*/ 107738 h 3168646"/>
              <a:gd name="connsiteX19" fmla="*/ 2164354 w 3172463"/>
              <a:gd name="connsiteY19" fmla="*/ 111585 h 3168646"/>
              <a:gd name="connsiteX20" fmla="*/ 2193213 w 3172463"/>
              <a:gd name="connsiteY20" fmla="*/ 120243 h 3168646"/>
              <a:gd name="connsiteX21" fmla="*/ 2217262 w 3172463"/>
              <a:gd name="connsiteY21" fmla="*/ 132748 h 3168646"/>
              <a:gd name="connsiteX22" fmla="*/ 2240347 w 3172463"/>
              <a:gd name="connsiteY22" fmla="*/ 149102 h 3168646"/>
              <a:gd name="connsiteX23" fmla="*/ 2260548 w 3172463"/>
              <a:gd name="connsiteY23" fmla="*/ 168340 h 3168646"/>
              <a:gd name="connsiteX24" fmla="*/ 2280749 w 3172463"/>
              <a:gd name="connsiteY24" fmla="*/ 190465 h 3168646"/>
              <a:gd name="connsiteX25" fmla="*/ 2299026 w 3172463"/>
              <a:gd name="connsiteY25" fmla="*/ 213551 h 3168646"/>
              <a:gd name="connsiteX26" fmla="*/ 2317302 w 3172463"/>
              <a:gd name="connsiteY26" fmla="*/ 237601 h 3168646"/>
              <a:gd name="connsiteX27" fmla="*/ 2335579 w 3172463"/>
              <a:gd name="connsiteY27" fmla="*/ 261649 h 3168646"/>
              <a:gd name="connsiteX28" fmla="*/ 2353856 w 3172463"/>
              <a:gd name="connsiteY28" fmla="*/ 284735 h 3168646"/>
              <a:gd name="connsiteX29" fmla="*/ 2373095 w 3172463"/>
              <a:gd name="connsiteY29" fmla="*/ 306860 h 3168646"/>
              <a:gd name="connsiteX30" fmla="*/ 2395219 w 3172463"/>
              <a:gd name="connsiteY30" fmla="*/ 326100 h 3168646"/>
              <a:gd name="connsiteX31" fmla="*/ 2416382 w 3172463"/>
              <a:gd name="connsiteY31" fmla="*/ 343415 h 3168646"/>
              <a:gd name="connsiteX32" fmla="*/ 2440430 w 3172463"/>
              <a:gd name="connsiteY32" fmla="*/ 356881 h 3168646"/>
              <a:gd name="connsiteX33" fmla="*/ 2466403 w 3172463"/>
              <a:gd name="connsiteY33" fmla="*/ 368425 h 3168646"/>
              <a:gd name="connsiteX34" fmla="*/ 2494298 w 3172463"/>
              <a:gd name="connsiteY34" fmla="*/ 378044 h 3168646"/>
              <a:gd name="connsiteX35" fmla="*/ 2523156 w 3172463"/>
              <a:gd name="connsiteY35" fmla="*/ 386701 h 3168646"/>
              <a:gd name="connsiteX36" fmla="*/ 2552014 w 3172463"/>
              <a:gd name="connsiteY36" fmla="*/ 394397 h 3168646"/>
              <a:gd name="connsiteX37" fmla="*/ 2581835 w 3172463"/>
              <a:gd name="connsiteY37" fmla="*/ 402093 h 3168646"/>
              <a:gd name="connsiteX38" fmla="*/ 2609730 w 3172463"/>
              <a:gd name="connsiteY38" fmla="*/ 410751 h 3168646"/>
              <a:gd name="connsiteX39" fmla="*/ 2637626 w 3172463"/>
              <a:gd name="connsiteY39" fmla="*/ 420370 h 3168646"/>
              <a:gd name="connsiteX40" fmla="*/ 2663599 w 3172463"/>
              <a:gd name="connsiteY40" fmla="*/ 431914 h 3168646"/>
              <a:gd name="connsiteX41" fmla="*/ 2686686 w 3172463"/>
              <a:gd name="connsiteY41" fmla="*/ 446342 h 3168646"/>
              <a:gd name="connsiteX42" fmla="*/ 2707849 w 3172463"/>
              <a:gd name="connsiteY42" fmla="*/ 463658 h 3168646"/>
              <a:gd name="connsiteX43" fmla="*/ 2725162 w 3172463"/>
              <a:gd name="connsiteY43" fmla="*/ 484821 h 3168646"/>
              <a:gd name="connsiteX44" fmla="*/ 2739592 w 3172463"/>
              <a:gd name="connsiteY44" fmla="*/ 507907 h 3168646"/>
              <a:gd name="connsiteX45" fmla="*/ 2751135 w 3172463"/>
              <a:gd name="connsiteY45" fmla="*/ 533879 h 3168646"/>
              <a:gd name="connsiteX46" fmla="*/ 2760754 w 3172463"/>
              <a:gd name="connsiteY46" fmla="*/ 561776 h 3168646"/>
              <a:gd name="connsiteX47" fmla="*/ 2769411 w 3172463"/>
              <a:gd name="connsiteY47" fmla="*/ 589672 h 3168646"/>
              <a:gd name="connsiteX48" fmla="*/ 2777107 w 3172463"/>
              <a:gd name="connsiteY48" fmla="*/ 619492 h 3168646"/>
              <a:gd name="connsiteX49" fmla="*/ 2784803 w 3172463"/>
              <a:gd name="connsiteY49" fmla="*/ 648350 h 3168646"/>
              <a:gd name="connsiteX50" fmla="*/ 2793460 w 3172463"/>
              <a:gd name="connsiteY50" fmla="*/ 677209 h 3168646"/>
              <a:gd name="connsiteX51" fmla="*/ 2803080 w 3172463"/>
              <a:gd name="connsiteY51" fmla="*/ 705106 h 3168646"/>
              <a:gd name="connsiteX52" fmla="*/ 2814622 w 3172463"/>
              <a:gd name="connsiteY52" fmla="*/ 731079 h 3168646"/>
              <a:gd name="connsiteX53" fmla="*/ 2828090 w 3172463"/>
              <a:gd name="connsiteY53" fmla="*/ 755127 h 3168646"/>
              <a:gd name="connsiteX54" fmla="*/ 2845405 w 3172463"/>
              <a:gd name="connsiteY54" fmla="*/ 776290 h 3168646"/>
              <a:gd name="connsiteX55" fmla="*/ 2864644 w 3172463"/>
              <a:gd name="connsiteY55" fmla="*/ 798415 h 3168646"/>
              <a:gd name="connsiteX56" fmla="*/ 2886768 w 3172463"/>
              <a:gd name="connsiteY56" fmla="*/ 817653 h 3168646"/>
              <a:gd name="connsiteX57" fmla="*/ 2909855 w 3172463"/>
              <a:gd name="connsiteY57" fmla="*/ 835930 h 3168646"/>
              <a:gd name="connsiteX58" fmla="*/ 2934865 w 3172463"/>
              <a:gd name="connsiteY58" fmla="*/ 854207 h 3168646"/>
              <a:gd name="connsiteX59" fmla="*/ 2958913 w 3172463"/>
              <a:gd name="connsiteY59" fmla="*/ 872484 h 3168646"/>
              <a:gd name="connsiteX60" fmla="*/ 2982000 w 3172463"/>
              <a:gd name="connsiteY60" fmla="*/ 890761 h 3168646"/>
              <a:gd name="connsiteX61" fmla="*/ 3004124 w 3172463"/>
              <a:gd name="connsiteY61" fmla="*/ 910962 h 3168646"/>
              <a:gd name="connsiteX62" fmla="*/ 3023363 w 3172463"/>
              <a:gd name="connsiteY62" fmla="*/ 931163 h 3168646"/>
              <a:gd name="connsiteX63" fmla="*/ 3039716 w 3172463"/>
              <a:gd name="connsiteY63" fmla="*/ 954249 h 3168646"/>
              <a:gd name="connsiteX64" fmla="*/ 3052221 w 3172463"/>
              <a:gd name="connsiteY64" fmla="*/ 978298 h 3168646"/>
              <a:gd name="connsiteX65" fmla="*/ 3060879 w 3172463"/>
              <a:gd name="connsiteY65" fmla="*/ 1007156 h 3168646"/>
              <a:gd name="connsiteX66" fmla="*/ 3064726 w 3172463"/>
              <a:gd name="connsiteY66" fmla="*/ 1036977 h 3168646"/>
              <a:gd name="connsiteX67" fmla="*/ 3065689 w 3172463"/>
              <a:gd name="connsiteY67" fmla="*/ 1067759 h 3168646"/>
              <a:gd name="connsiteX68" fmla="*/ 3062802 w 3172463"/>
              <a:gd name="connsiteY68" fmla="*/ 1100465 h 3168646"/>
              <a:gd name="connsiteX69" fmla="*/ 3058954 w 3172463"/>
              <a:gd name="connsiteY69" fmla="*/ 1133171 h 3168646"/>
              <a:gd name="connsiteX70" fmla="*/ 3054145 w 3172463"/>
              <a:gd name="connsiteY70" fmla="*/ 1165877 h 3168646"/>
              <a:gd name="connsiteX71" fmla="*/ 3050297 w 3172463"/>
              <a:gd name="connsiteY71" fmla="*/ 1198583 h 3168646"/>
              <a:gd name="connsiteX72" fmla="*/ 3048374 w 3172463"/>
              <a:gd name="connsiteY72" fmla="*/ 1231290 h 3168646"/>
              <a:gd name="connsiteX73" fmla="*/ 3048374 w 3172463"/>
              <a:gd name="connsiteY73" fmla="*/ 1263034 h 3168646"/>
              <a:gd name="connsiteX74" fmla="*/ 3052221 w 3172463"/>
              <a:gd name="connsiteY74" fmla="*/ 1292853 h 3168646"/>
              <a:gd name="connsiteX75" fmla="*/ 3059916 w 3172463"/>
              <a:gd name="connsiteY75" fmla="*/ 1322674 h 3168646"/>
              <a:gd name="connsiteX76" fmla="*/ 3071460 w 3172463"/>
              <a:gd name="connsiteY76" fmla="*/ 1350571 h 3168646"/>
              <a:gd name="connsiteX77" fmla="*/ 3086851 w 3172463"/>
              <a:gd name="connsiteY77" fmla="*/ 1379429 h 3168646"/>
              <a:gd name="connsiteX78" fmla="*/ 3102242 w 3172463"/>
              <a:gd name="connsiteY78" fmla="*/ 1408288 h 3168646"/>
              <a:gd name="connsiteX79" fmla="*/ 3119557 w 3172463"/>
              <a:gd name="connsiteY79" fmla="*/ 1437145 h 3168646"/>
              <a:gd name="connsiteX80" fmla="*/ 3135909 w 3172463"/>
              <a:gd name="connsiteY80" fmla="*/ 1465043 h 3168646"/>
              <a:gd name="connsiteX81" fmla="*/ 3150339 w 3172463"/>
              <a:gd name="connsiteY81" fmla="*/ 1494862 h 3168646"/>
              <a:gd name="connsiteX82" fmla="*/ 3161881 w 3172463"/>
              <a:gd name="connsiteY82" fmla="*/ 1523721 h 3168646"/>
              <a:gd name="connsiteX83" fmla="*/ 3169577 w 3172463"/>
              <a:gd name="connsiteY83" fmla="*/ 1553541 h 3168646"/>
              <a:gd name="connsiteX84" fmla="*/ 3172463 w 3172463"/>
              <a:gd name="connsiteY84" fmla="*/ 1584323 h 3168646"/>
              <a:gd name="connsiteX85" fmla="*/ 3169577 w 3172463"/>
              <a:gd name="connsiteY85" fmla="*/ 1615105 h 3168646"/>
              <a:gd name="connsiteX86" fmla="*/ 3161881 w 3172463"/>
              <a:gd name="connsiteY86" fmla="*/ 1644925 h 3168646"/>
              <a:gd name="connsiteX87" fmla="*/ 3150339 w 3172463"/>
              <a:gd name="connsiteY87" fmla="*/ 1673784 h 3168646"/>
              <a:gd name="connsiteX88" fmla="*/ 3135909 w 3172463"/>
              <a:gd name="connsiteY88" fmla="*/ 1703604 h 3168646"/>
              <a:gd name="connsiteX89" fmla="*/ 3119557 w 3172463"/>
              <a:gd name="connsiteY89" fmla="*/ 1731501 h 3168646"/>
              <a:gd name="connsiteX90" fmla="*/ 3102242 w 3172463"/>
              <a:gd name="connsiteY90" fmla="*/ 1760360 h 3168646"/>
              <a:gd name="connsiteX91" fmla="*/ 3086851 w 3172463"/>
              <a:gd name="connsiteY91" fmla="*/ 1789218 h 3168646"/>
              <a:gd name="connsiteX92" fmla="*/ 3071460 w 3172463"/>
              <a:gd name="connsiteY92" fmla="*/ 1818075 h 3168646"/>
              <a:gd name="connsiteX93" fmla="*/ 3059916 w 3172463"/>
              <a:gd name="connsiteY93" fmla="*/ 1845972 h 3168646"/>
              <a:gd name="connsiteX94" fmla="*/ 3052221 w 3172463"/>
              <a:gd name="connsiteY94" fmla="*/ 1875793 h 3168646"/>
              <a:gd name="connsiteX95" fmla="*/ 3048374 w 3172463"/>
              <a:gd name="connsiteY95" fmla="*/ 1905613 h 3168646"/>
              <a:gd name="connsiteX96" fmla="*/ 3048374 w 3172463"/>
              <a:gd name="connsiteY96" fmla="*/ 1937358 h 3168646"/>
              <a:gd name="connsiteX97" fmla="*/ 3050297 w 3172463"/>
              <a:gd name="connsiteY97" fmla="*/ 1970063 h 3168646"/>
              <a:gd name="connsiteX98" fmla="*/ 3054145 w 3172463"/>
              <a:gd name="connsiteY98" fmla="*/ 2002769 h 3168646"/>
              <a:gd name="connsiteX99" fmla="*/ 3058954 w 3172463"/>
              <a:gd name="connsiteY99" fmla="*/ 2035476 h 3168646"/>
              <a:gd name="connsiteX100" fmla="*/ 3062802 w 3172463"/>
              <a:gd name="connsiteY100" fmla="*/ 2068181 h 3168646"/>
              <a:gd name="connsiteX101" fmla="*/ 3065689 w 3172463"/>
              <a:gd name="connsiteY101" fmla="*/ 2100887 h 3168646"/>
              <a:gd name="connsiteX102" fmla="*/ 3064726 w 3172463"/>
              <a:gd name="connsiteY102" fmla="*/ 2131670 h 3168646"/>
              <a:gd name="connsiteX103" fmla="*/ 3060879 w 3172463"/>
              <a:gd name="connsiteY103" fmla="*/ 2161491 h 3168646"/>
              <a:gd name="connsiteX104" fmla="*/ 3052221 w 3172463"/>
              <a:gd name="connsiteY104" fmla="*/ 2190349 h 3168646"/>
              <a:gd name="connsiteX105" fmla="*/ 3039716 w 3172463"/>
              <a:gd name="connsiteY105" fmla="*/ 2214397 h 3168646"/>
              <a:gd name="connsiteX106" fmla="*/ 3023363 w 3172463"/>
              <a:gd name="connsiteY106" fmla="*/ 2237484 h 3168646"/>
              <a:gd name="connsiteX107" fmla="*/ 3004124 w 3172463"/>
              <a:gd name="connsiteY107" fmla="*/ 2257685 h 3168646"/>
              <a:gd name="connsiteX108" fmla="*/ 2982000 w 3172463"/>
              <a:gd name="connsiteY108" fmla="*/ 2277885 h 3168646"/>
              <a:gd name="connsiteX109" fmla="*/ 2958913 w 3172463"/>
              <a:gd name="connsiteY109" fmla="*/ 2296163 h 3168646"/>
              <a:gd name="connsiteX110" fmla="*/ 2934865 w 3172463"/>
              <a:gd name="connsiteY110" fmla="*/ 2314439 h 3168646"/>
              <a:gd name="connsiteX111" fmla="*/ 2909855 w 3172463"/>
              <a:gd name="connsiteY111" fmla="*/ 2332716 h 3168646"/>
              <a:gd name="connsiteX112" fmla="*/ 2886768 w 3172463"/>
              <a:gd name="connsiteY112" fmla="*/ 2350993 h 3168646"/>
              <a:gd name="connsiteX113" fmla="*/ 2864644 w 3172463"/>
              <a:gd name="connsiteY113" fmla="*/ 2370232 h 3168646"/>
              <a:gd name="connsiteX114" fmla="*/ 2845405 w 3172463"/>
              <a:gd name="connsiteY114" fmla="*/ 2392356 h 3168646"/>
              <a:gd name="connsiteX115" fmla="*/ 2828090 w 3172463"/>
              <a:gd name="connsiteY115" fmla="*/ 2413519 h 3168646"/>
              <a:gd name="connsiteX116" fmla="*/ 2814622 w 3172463"/>
              <a:gd name="connsiteY116" fmla="*/ 2437568 h 3168646"/>
              <a:gd name="connsiteX117" fmla="*/ 2803080 w 3172463"/>
              <a:gd name="connsiteY117" fmla="*/ 2463540 h 3168646"/>
              <a:gd name="connsiteX118" fmla="*/ 2793460 w 3172463"/>
              <a:gd name="connsiteY118" fmla="*/ 2491437 h 3168646"/>
              <a:gd name="connsiteX119" fmla="*/ 2784803 w 3172463"/>
              <a:gd name="connsiteY119" fmla="*/ 2520296 h 3168646"/>
              <a:gd name="connsiteX120" fmla="*/ 2777107 w 3172463"/>
              <a:gd name="connsiteY120" fmla="*/ 2549154 h 3168646"/>
              <a:gd name="connsiteX121" fmla="*/ 2769411 w 3172463"/>
              <a:gd name="connsiteY121" fmla="*/ 2578974 h 3168646"/>
              <a:gd name="connsiteX122" fmla="*/ 2760754 w 3172463"/>
              <a:gd name="connsiteY122" fmla="*/ 2606871 h 3168646"/>
              <a:gd name="connsiteX123" fmla="*/ 2751135 w 3172463"/>
              <a:gd name="connsiteY123" fmla="*/ 2634767 h 3168646"/>
              <a:gd name="connsiteX124" fmla="*/ 2739592 w 3172463"/>
              <a:gd name="connsiteY124" fmla="*/ 2660739 h 3168646"/>
              <a:gd name="connsiteX125" fmla="*/ 2725162 w 3172463"/>
              <a:gd name="connsiteY125" fmla="*/ 2683827 h 3168646"/>
              <a:gd name="connsiteX126" fmla="*/ 2707849 w 3172463"/>
              <a:gd name="connsiteY126" fmla="*/ 2704989 h 3168646"/>
              <a:gd name="connsiteX127" fmla="*/ 2686686 w 3172463"/>
              <a:gd name="connsiteY127" fmla="*/ 2722304 h 3168646"/>
              <a:gd name="connsiteX128" fmla="*/ 2663599 w 3172463"/>
              <a:gd name="connsiteY128" fmla="*/ 2736733 h 3168646"/>
              <a:gd name="connsiteX129" fmla="*/ 2637626 w 3172463"/>
              <a:gd name="connsiteY129" fmla="*/ 2748276 h 3168646"/>
              <a:gd name="connsiteX130" fmla="*/ 2609730 w 3172463"/>
              <a:gd name="connsiteY130" fmla="*/ 2757896 h 3168646"/>
              <a:gd name="connsiteX131" fmla="*/ 2581835 w 3172463"/>
              <a:gd name="connsiteY131" fmla="*/ 2766553 h 3168646"/>
              <a:gd name="connsiteX132" fmla="*/ 2552014 w 3172463"/>
              <a:gd name="connsiteY132" fmla="*/ 2774249 h 3168646"/>
              <a:gd name="connsiteX133" fmla="*/ 2523156 w 3172463"/>
              <a:gd name="connsiteY133" fmla="*/ 2781945 h 3168646"/>
              <a:gd name="connsiteX134" fmla="*/ 2494298 w 3172463"/>
              <a:gd name="connsiteY134" fmla="*/ 2790602 h 3168646"/>
              <a:gd name="connsiteX135" fmla="*/ 2466403 w 3172463"/>
              <a:gd name="connsiteY135" fmla="*/ 2800222 h 3168646"/>
              <a:gd name="connsiteX136" fmla="*/ 2440430 w 3172463"/>
              <a:gd name="connsiteY136" fmla="*/ 2811765 h 3168646"/>
              <a:gd name="connsiteX137" fmla="*/ 2416382 w 3172463"/>
              <a:gd name="connsiteY137" fmla="*/ 2825232 h 3168646"/>
              <a:gd name="connsiteX138" fmla="*/ 2395219 w 3172463"/>
              <a:gd name="connsiteY138" fmla="*/ 2842547 h 3168646"/>
              <a:gd name="connsiteX139" fmla="*/ 2373095 w 3172463"/>
              <a:gd name="connsiteY139" fmla="*/ 2861786 h 3168646"/>
              <a:gd name="connsiteX140" fmla="*/ 2353856 w 3172463"/>
              <a:gd name="connsiteY140" fmla="*/ 2883911 h 3168646"/>
              <a:gd name="connsiteX141" fmla="*/ 2335579 w 3172463"/>
              <a:gd name="connsiteY141" fmla="*/ 2906997 h 3168646"/>
              <a:gd name="connsiteX142" fmla="*/ 2317302 w 3172463"/>
              <a:gd name="connsiteY142" fmla="*/ 2931046 h 3168646"/>
              <a:gd name="connsiteX143" fmla="*/ 2299026 w 3172463"/>
              <a:gd name="connsiteY143" fmla="*/ 2955095 h 3168646"/>
              <a:gd name="connsiteX144" fmla="*/ 2280749 w 3172463"/>
              <a:gd name="connsiteY144" fmla="*/ 2978181 h 3168646"/>
              <a:gd name="connsiteX145" fmla="*/ 2260548 w 3172463"/>
              <a:gd name="connsiteY145" fmla="*/ 3000306 h 3168646"/>
              <a:gd name="connsiteX146" fmla="*/ 2240347 w 3172463"/>
              <a:gd name="connsiteY146" fmla="*/ 3019544 h 3168646"/>
              <a:gd name="connsiteX147" fmla="*/ 2217262 w 3172463"/>
              <a:gd name="connsiteY147" fmla="*/ 3035898 h 3168646"/>
              <a:gd name="connsiteX148" fmla="*/ 2193213 w 3172463"/>
              <a:gd name="connsiteY148" fmla="*/ 3048403 h 3168646"/>
              <a:gd name="connsiteX149" fmla="*/ 2164354 w 3172463"/>
              <a:gd name="connsiteY149" fmla="*/ 3057061 h 3168646"/>
              <a:gd name="connsiteX150" fmla="*/ 2134534 w 3172463"/>
              <a:gd name="connsiteY150" fmla="*/ 3060909 h 3168646"/>
              <a:gd name="connsiteX151" fmla="*/ 2103753 w 3172463"/>
              <a:gd name="connsiteY151" fmla="*/ 3061870 h 3168646"/>
              <a:gd name="connsiteX152" fmla="*/ 2071047 w 3172463"/>
              <a:gd name="connsiteY152" fmla="*/ 3058984 h 3168646"/>
              <a:gd name="connsiteX153" fmla="*/ 2038341 w 3172463"/>
              <a:gd name="connsiteY153" fmla="*/ 3055137 h 3168646"/>
              <a:gd name="connsiteX154" fmla="*/ 2005635 w 3172463"/>
              <a:gd name="connsiteY154" fmla="*/ 3050327 h 3168646"/>
              <a:gd name="connsiteX155" fmla="*/ 1972930 w 3172463"/>
              <a:gd name="connsiteY155" fmla="*/ 3046480 h 3168646"/>
              <a:gd name="connsiteX156" fmla="*/ 1940223 w 3172463"/>
              <a:gd name="connsiteY156" fmla="*/ 3044555 h 3168646"/>
              <a:gd name="connsiteX157" fmla="*/ 1908479 w 3172463"/>
              <a:gd name="connsiteY157" fmla="*/ 3044555 h 3168646"/>
              <a:gd name="connsiteX158" fmla="*/ 1878660 w 3172463"/>
              <a:gd name="connsiteY158" fmla="*/ 3048403 h 3168646"/>
              <a:gd name="connsiteX159" fmla="*/ 1847878 w 3172463"/>
              <a:gd name="connsiteY159" fmla="*/ 3056099 h 3168646"/>
              <a:gd name="connsiteX160" fmla="*/ 1819981 w 3172463"/>
              <a:gd name="connsiteY160" fmla="*/ 3067642 h 3168646"/>
              <a:gd name="connsiteX161" fmla="*/ 1791124 w 3172463"/>
              <a:gd name="connsiteY161" fmla="*/ 3083033 h 3168646"/>
              <a:gd name="connsiteX162" fmla="*/ 1762267 w 3172463"/>
              <a:gd name="connsiteY162" fmla="*/ 3098425 h 3168646"/>
              <a:gd name="connsiteX163" fmla="*/ 1733408 w 3172463"/>
              <a:gd name="connsiteY163" fmla="*/ 3115739 h 3168646"/>
              <a:gd name="connsiteX164" fmla="*/ 1705511 w 3172463"/>
              <a:gd name="connsiteY164" fmla="*/ 3132093 h 3168646"/>
              <a:gd name="connsiteX165" fmla="*/ 1675692 w 3172463"/>
              <a:gd name="connsiteY165" fmla="*/ 3146521 h 3168646"/>
              <a:gd name="connsiteX166" fmla="*/ 1646833 w 3172463"/>
              <a:gd name="connsiteY166" fmla="*/ 3158065 h 3168646"/>
              <a:gd name="connsiteX167" fmla="*/ 1617013 w 3172463"/>
              <a:gd name="connsiteY167" fmla="*/ 3165761 h 3168646"/>
              <a:gd name="connsiteX168" fmla="*/ 1586232 w 3172463"/>
              <a:gd name="connsiteY168" fmla="*/ 3168646 h 3168646"/>
              <a:gd name="connsiteX169" fmla="*/ 1555450 w 3172463"/>
              <a:gd name="connsiteY169" fmla="*/ 3165761 h 3168646"/>
              <a:gd name="connsiteX170" fmla="*/ 1525630 w 3172463"/>
              <a:gd name="connsiteY170" fmla="*/ 3158065 h 3168646"/>
              <a:gd name="connsiteX171" fmla="*/ 1496773 w 3172463"/>
              <a:gd name="connsiteY171" fmla="*/ 3146521 h 3168646"/>
              <a:gd name="connsiteX172" fmla="*/ 1466952 w 3172463"/>
              <a:gd name="connsiteY172" fmla="*/ 3132093 h 3168646"/>
              <a:gd name="connsiteX173" fmla="*/ 1439055 w 3172463"/>
              <a:gd name="connsiteY173" fmla="*/ 3115739 h 3168646"/>
              <a:gd name="connsiteX174" fmla="*/ 1410198 w 3172463"/>
              <a:gd name="connsiteY174" fmla="*/ 3098425 h 3168646"/>
              <a:gd name="connsiteX175" fmla="*/ 1381339 w 3172463"/>
              <a:gd name="connsiteY175" fmla="*/ 3083033 h 3168646"/>
              <a:gd name="connsiteX176" fmla="*/ 1352482 w 3172463"/>
              <a:gd name="connsiteY176" fmla="*/ 3067642 h 3168646"/>
              <a:gd name="connsiteX177" fmla="*/ 1323624 w 3172463"/>
              <a:gd name="connsiteY177" fmla="*/ 3056099 h 3168646"/>
              <a:gd name="connsiteX178" fmla="*/ 1293804 w 3172463"/>
              <a:gd name="connsiteY178" fmla="*/ 3048403 h 3168646"/>
              <a:gd name="connsiteX179" fmla="*/ 1263984 w 3172463"/>
              <a:gd name="connsiteY179" fmla="*/ 3044555 h 3168646"/>
              <a:gd name="connsiteX180" fmla="*/ 1232239 w 3172463"/>
              <a:gd name="connsiteY180" fmla="*/ 3044555 h 3168646"/>
              <a:gd name="connsiteX181" fmla="*/ 1199534 w 3172463"/>
              <a:gd name="connsiteY181" fmla="*/ 3046480 h 3168646"/>
              <a:gd name="connsiteX182" fmla="*/ 1166828 w 3172463"/>
              <a:gd name="connsiteY182" fmla="*/ 3050327 h 3168646"/>
              <a:gd name="connsiteX183" fmla="*/ 1134122 w 3172463"/>
              <a:gd name="connsiteY183" fmla="*/ 3055137 h 3168646"/>
              <a:gd name="connsiteX184" fmla="*/ 1101415 w 3172463"/>
              <a:gd name="connsiteY184" fmla="*/ 3058984 h 3168646"/>
              <a:gd name="connsiteX185" fmla="*/ 1068710 w 3172463"/>
              <a:gd name="connsiteY185" fmla="*/ 3061870 h 3168646"/>
              <a:gd name="connsiteX186" fmla="*/ 1037929 w 3172463"/>
              <a:gd name="connsiteY186" fmla="*/ 3060909 h 3168646"/>
              <a:gd name="connsiteX187" fmla="*/ 1008109 w 3172463"/>
              <a:gd name="connsiteY187" fmla="*/ 3057061 h 3168646"/>
              <a:gd name="connsiteX188" fmla="*/ 979250 w 3172463"/>
              <a:gd name="connsiteY188" fmla="*/ 3048403 h 3168646"/>
              <a:gd name="connsiteX189" fmla="*/ 955203 w 3172463"/>
              <a:gd name="connsiteY189" fmla="*/ 3035898 h 3168646"/>
              <a:gd name="connsiteX190" fmla="*/ 932115 w 3172463"/>
              <a:gd name="connsiteY190" fmla="*/ 3019544 h 3168646"/>
              <a:gd name="connsiteX191" fmla="*/ 911915 w 3172463"/>
              <a:gd name="connsiteY191" fmla="*/ 3000306 h 3168646"/>
              <a:gd name="connsiteX192" fmla="*/ 891714 w 3172463"/>
              <a:gd name="connsiteY192" fmla="*/ 2978181 h 3168646"/>
              <a:gd name="connsiteX193" fmla="*/ 873437 w 3172463"/>
              <a:gd name="connsiteY193" fmla="*/ 2955095 h 3168646"/>
              <a:gd name="connsiteX194" fmla="*/ 855161 w 3172463"/>
              <a:gd name="connsiteY194" fmla="*/ 2931046 h 3168646"/>
              <a:gd name="connsiteX195" fmla="*/ 836884 w 3172463"/>
              <a:gd name="connsiteY195" fmla="*/ 2906997 h 3168646"/>
              <a:gd name="connsiteX196" fmla="*/ 818608 w 3172463"/>
              <a:gd name="connsiteY196" fmla="*/ 2883911 h 3168646"/>
              <a:gd name="connsiteX197" fmla="*/ 799368 w 3172463"/>
              <a:gd name="connsiteY197" fmla="*/ 2861786 h 3168646"/>
              <a:gd name="connsiteX198" fmla="*/ 777244 w 3172463"/>
              <a:gd name="connsiteY198" fmla="*/ 2842547 h 3168646"/>
              <a:gd name="connsiteX199" fmla="*/ 756081 w 3172463"/>
              <a:gd name="connsiteY199" fmla="*/ 2825232 h 3168646"/>
              <a:gd name="connsiteX200" fmla="*/ 732033 w 3172463"/>
              <a:gd name="connsiteY200" fmla="*/ 2811765 h 3168646"/>
              <a:gd name="connsiteX201" fmla="*/ 706061 w 3172463"/>
              <a:gd name="connsiteY201" fmla="*/ 2800222 h 3168646"/>
              <a:gd name="connsiteX202" fmla="*/ 678165 w 3172463"/>
              <a:gd name="connsiteY202" fmla="*/ 2790602 h 3168646"/>
              <a:gd name="connsiteX203" fmla="*/ 649306 w 3172463"/>
              <a:gd name="connsiteY203" fmla="*/ 2781945 h 3168646"/>
              <a:gd name="connsiteX204" fmla="*/ 620449 w 3172463"/>
              <a:gd name="connsiteY204" fmla="*/ 2774249 h 3168646"/>
              <a:gd name="connsiteX205" fmla="*/ 590629 w 3172463"/>
              <a:gd name="connsiteY205" fmla="*/ 2766553 h 3168646"/>
              <a:gd name="connsiteX206" fmla="*/ 562733 w 3172463"/>
              <a:gd name="connsiteY206" fmla="*/ 2757896 h 3168646"/>
              <a:gd name="connsiteX207" fmla="*/ 534836 w 3172463"/>
              <a:gd name="connsiteY207" fmla="*/ 2748276 h 3168646"/>
              <a:gd name="connsiteX208" fmla="*/ 508865 w 3172463"/>
              <a:gd name="connsiteY208" fmla="*/ 2736733 h 3168646"/>
              <a:gd name="connsiteX209" fmla="*/ 485777 w 3172463"/>
              <a:gd name="connsiteY209" fmla="*/ 2722304 h 3168646"/>
              <a:gd name="connsiteX210" fmla="*/ 464615 w 3172463"/>
              <a:gd name="connsiteY210" fmla="*/ 2704989 h 3168646"/>
              <a:gd name="connsiteX211" fmla="*/ 447301 w 3172463"/>
              <a:gd name="connsiteY211" fmla="*/ 2683827 h 3168646"/>
              <a:gd name="connsiteX212" fmla="*/ 432872 w 3172463"/>
              <a:gd name="connsiteY212" fmla="*/ 2660739 h 3168646"/>
              <a:gd name="connsiteX213" fmla="*/ 421328 w 3172463"/>
              <a:gd name="connsiteY213" fmla="*/ 2634767 h 3168646"/>
              <a:gd name="connsiteX214" fmla="*/ 411709 w 3172463"/>
              <a:gd name="connsiteY214" fmla="*/ 2606871 h 3168646"/>
              <a:gd name="connsiteX215" fmla="*/ 403052 w 3172463"/>
              <a:gd name="connsiteY215" fmla="*/ 2578974 h 3168646"/>
              <a:gd name="connsiteX216" fmla="*/ 395356 w 3172463"/>
              <a:gd name="connsiteY216" fmla="*/ 2549154 h 3168646"/>
              <a:gd name="connsiteX217" fmla="*/ 387660 w 3172463"/>
              <a:gd name="connsiteY217" fmla="*/ 2520296 h 3168646"/>
              <a:gd name="connsiteX218" fmla="*/ 379003 w 3172463"/>
              <a:gd name="connsiteY218" fmla="*/ 2491437 h 3168646"/>
              <a:gd name="connsiteX219" fmla="*/ 369384 w 3172463"/>
              <a:gd name="connsiteY219" fmla="*/ 2463540 h 3168646"/>
              <a:gd name="connsiteX220" fmla="*/ 357840 w 3172463"/>
              <a:gd name="connsiteY220" fmla="*/ 2437568 h 3168646"/>
              <a:gd name="connsiteX221" fmla="*/ 344373 w 3172463"/>
              <a:gd name="connsiteY221" fmla="*/ 2413519 h 3168646"/>
              <a:gd name="connsiteX222" fmla="*/ 327059 w 3172463"/>
              <a:gd name="connsiteY222" fmla="*/ 2392356 h 3168646"/>
              <a:gd name="connsiteX223" fmla="*/ 307820 w 3172463"/>
              <a:gd name="connsiteY223" fmla="*/ 2370232 h 3168646"/>
              <a:gd name="connsiteX224" fmla="*/ 285695 w 3172463"/>
              <a:gd name="connsiteY224" fmla="*/ 2350993 h 3168646"/>
              <a:gd name="connsiteX225" fmla="*/ 261646 w 3172463"/>
              <a:gd name="connsiteY225" fmla="*/ 2332716 h 3168646"/>
              <a:gd name="connsiteX226" fmla="*/ 237598 w 3172463"/>
              <a:gd name="connsiteY226" fmla="*/ 2314439 h 3168646"/>
              <a:gd name="connsiteX227" fmla="*/ 213550 w 3172463"/>
              <a:gd name="connsiteY227" fmla="*/ 2296163 h 3168646"/>
              <a:gd name="connsiteX228" fmla="*/ 190463 w 3172463"/>
              <a:gd name="connsiteY228" fmla="*/ 2277885 h 3168646"/>
              <a:gd name="connsiteX229" fmla="*/ 168339 w 3172463"/>
              <a:gd name="connsiteY229" fmla="*/ 2257685 h 3168646"/>
              <a:gd name="connsiteX230" fmla="*/ 149100 w 3172463"/>
              <a:gd name="connsiteY230" fmla="*/ 2237484 h 3168646"/>
              <a:gd name="connsiteX231" fmla="*/ 132748 w 3172463"/>
              <a:gd name="connsiteY231" fmla="*/ 2214397 h 3168646"/>
              <a:gd name="connsiteX232" fmla="*/ 120243 w 3172463"/>
              <a:gd name="connsiteY232" fmla="*/ 2190349 h 3168646"/>
              <a:gd name="connsiteX233" fmla="*/ 111585 w 3172463"/>
              <a:gd name="connsiteY233" fmla="*/ 2161491 h 3168646"/>
              <a:gd name="connsiteX234" fmla="*/ 107737 w 3172463"/>
              <a:gd name="connsiteY234" fmla="*/ 2131670 h 3168646"/>
              <a:gd name="connsiteX235" fmla="*/ 106775 w 3172463"/>
              <a:gd name="connsiteY235" fmla="*/ 2100887 h 3168646"/>
              <a:gd name="connsiteX236" fmla="*/ 109661 w 3172463"/>
              <a:gd name="connsiteY236" fmla="*/ 2068181 h 3168646"/>
              <a:gd name="connsiteX237" fmla="*/ 113509 w 3172463"/>
              <a:gd name="connsiteY237" fmla="*/ 2035476 h 3168646"/>
              <a:gd name="connsiteX238" fmla="*/ 118318 w 3172463"/>
              <a:gd name="connsiteY238" fmla="*/ 2002769 h 3168646"/>
              <a:gd name="connsiteX239" fmla="*/ 122166 w 3172463"/>
              <a:gd name="connsiteY239" fmla="*/ 1970063 h 3168646"/>
              <a:gd name="connsiteX240" fmla="*/ 124091 w 3172463"/>
              <a:gd name="connsiteY240" fmla="*/ 1937358 h 3168646"/>
              <a:gd name="connsiteX241" fmla="*/ 124091 w 3172463"/>
              <a:gd name="connsiteY241" fmla="*/ 1905613 h 3168646"/>
              <a:gd name="connsiteX242" fmla="*/ 120243 w 3172463"/>
              <a:gd name="connsiteY242" fmla="*/ 1875793 h 3168646"/>
              <a:gd name="connsiteX243" fmla="*/ 112547 w 3172463"/>
              <a:gd name="connsiteY243" fmla="*/ 1845972 h 3168646"/>
              <a:gd name="connsiteX244" fmla="*/ 101003 w 3172463"/>
              <a:gd name="connsiteY244" fmla="*/ 1818075 h 3168646"/>
              <a:gd name="connsiteX245" fmla="*/ 86575 w 3172463"/>
              <a:gd name="connsiteY245" fmla="*/ 1789218 h 3168646"/>
              <a:gd name="connsiteX246" fmla="*/ 70221 w 3172463"/>
              <a:gd name="connsiteY246" fmla="*/ 1760360 h 3168646"/>
              <a:gd name="connsiteX247" fmla="*/ 52908 w 3172463"/>
              <a:gd name="connsiteY247" fmla="*/ 1731501 h 3168646"/>
              <a:gd name="connsiteX248" fmla="*/ 36554 w 3172463"/>
              <a:gd name="connsiteY248" fmla="*/ 1703604 h 3168646"/>
              <a:gd name="connsiteX249" fmla="*/ 22125 w 3172463"/>
              <a:gd name="connsiteY249" fmla="*/ 1673784 h 3168646"/>
              <a:gd name="connsiteX250" fmla="*/ 10582 w 3172463"/>
              <a:gd name="connsiteY250" fmla="*/ 1644925 h 3168646"/>
              <a:gd name="connsiteX251" fmla="*/ 2886 w 3172463"/>
              <a:gd name="connsiteY251" fmla="*/ 1615105 h 3168646"/>
              <a:gd name="connsiteX252" fmla="*/ 0 w 3172463"/>
              <a:gd name="connsiteY252" fmla="*/ 1584323 h 3168646"/>
              <a:gd name="connsiteX253" fmla="*/ 2886 w 3172463"/>
              <a:gd name="connsiteY253" fmla="*/ 1553541 h 3168646"/>
              <a:gd name="connsiteX254" fmla="*/ 10582 w 3172463"/>
              <a:gd name="connsiteY254" fmla="*/ 1523721 h 3168646"/>
              <a:gd name="connsiteX255" fmla="*/ 22125 w 3172463"/>
              <a:gd name="connsiteY255" fmla="*/ 1494862 h 3168646"/>
              <a:gd name="connsiteX256" fmla="*/ 36554 w 3172463"/>
              <a:gd name="connsiteY256" fmla="*/ 1465043 h 3168646"/>
              <a:gd name="connsiteX257" fmla="*/ 52908 w 3172463"/>
              <a:gd name="connsiteY257" fmla="*/ 1437145 h 3168646"/>
              <a:gd name="connsiteX258" fmla="*/ 70221 w 3172463"/>
              <a:gd name="connsiteY258" fmla="*/ 1408288 h 3168646"/>
              <a:gd name="connsiteX259" fmla="*/ 86575 w 3172463"/>
              <a:gd name="connsiteY259" fmla="*/ 1379429 h 3168646"/>
              <a:gd name="connsiteX260" fmla="*/ 101003 w 3172463"/>
              <a:gd name="connsiteY260" fmla="*/ 1350571 h 3168646"/>
              <a:gd name="connsiteX261" fmla="*/ 112547 w 3172463"/>
              <a:gd name="connsiteY261" fmla="*/ 1322674 h 3168646"/>
              <a:gd name="connsiteX262" fmla="*/ 120243 w 3172463"/>
              <a:gd name="connsiteY262" fmla="*/ 1292853 h 3168646"/>
              <a:gd name="connsiteX263" fmla="*/ 124091 w 3172463"/>
              <a:gd name="connsiteY263" fmla="*/ 1263034 h 3168646"/>
              <a:gd name="connsiteX264" fmla="*/ 124091 w 3172463"/>
              <a:gd name="connsiteY264" fmla="*/ 1231290 h 3168646"/>
              <a:gd name="connsiteX265" fmla="*/ 122166 w 3172463"/>
              <a:gd name="connsiteY265" fmla="*/ 1198583 h 3168646"/>
              <a:gd name="connsiteX266" fmla="*/ 118318 w 3172463"/>
              <a:gd name="connsiteY266" fmla="*/ 1165877 h 3168646"/>
              <a:gd name="connsiteX267" fmla="*/ 113509 w 3172463"/>
              <a:gd name="connsiteY267" fmla="*/ 1133171 h 3168646"/>
              <a:gd name="connsiteX268" fmla="*/ 109661 w 3172463"/>
              <a:gd name="connsiteY268" fmla="*/ 1100465 h 3168646"/>
              <a:gd name="connsiteX269" fmla="*/ 106775 w 3172463"/>
              <a:gd name="connsiteY269" fmla="*/ 1067759 h 3168646"/>
              <a:gd name="connsiteX270" fmla="*/ 107737 w 3172463"/>
              <a:gd name="connsiteY270" fmla="*/ 1036977 h 3168646"/>
              <a:gd name="connsiteX271" fmla="*/ 111585 w 3172463"/>
              <a:gd name="connsiteY271" fmla="*/ 1007156 h 3168646"/>
              <a:gd name="connsiteX272" fmla="*/ 120243 w 3172463"/>
              <a:gd name="connsiteY272" fmla="*/ 978298 h 3168646"/>
              <a:gd name="connsiteX273" fmla="*/ 132748 w 3172463"/>
              <a:gd name="connsiteY273" fmla="*/ 954249 h 3168646"/>
              <a:gd name="connsiteX274" fmla="*/ 149100 w 3172463"/>
              <a:gd name="connsiteY274" fmla="*/ 931163 h 3168646"/>
              <a:gd name="connsiteX275" fmla="*/ 168339 w 3172463"/>
              <a:gd name="connsiteY275" fmla="*/ 910962 h 3168646"/>
              <a:gd name="connsiteX276" fmla="*/ 190463 w 3172463"/>
              <a:gd name="connsiteY276" fmla="*/ 890761 h 3168646"/>
              <a:gd name="connsiteX277" fmla="*/ 213550 w 3172463"/>
              <a:gd name="connsiteY277" fmla="*/ 872484 h 3168646"/>
              <a:gd name="connsiteX278" fmla="*/ 237598 w 3172463"/>
              <a:gd name="connsiteY278" fmla="*/ 854207 h 3168646"/>
              <a:gd name="connsiteX279" fmla="*/ 261646 w 3172463"/>
              <a:gd name="connsiteY279" fmla="*/ 835930 h 3168646"/>
              <a:gd name="connsiteX280" fmla="*/ 285695 w 3172463"/>
              <a:gd name="connsiteY280" fmla="*/ 817653 h 3168646"/>
              <a:gd name="connsiteX281" fmla="*/ 307820 w 3172463"/>
              <a:gd name="connsiteY281" fmla="*/ 798415 h 3168646"/>
              <a:gd name="connsiteX282" fmla="*/ 327059 w 3172463"/>
              <a:gd name="connsiteY282" fmla="*/ 776290 h 3168646"/>
              <a:gd name="connsiteX283" fmla="*/ 344373 w 3172463"/>
              <a:gd name="connsiteY283" fmla="*/ 755127 h 3168646"/>
              <a:gd name="connsiteX284" fmla="*/ 357840 w 3172463"/>
              <a:gd name="connsiteY284" fmla="*/ 731079 h 3168646"/>
              <a:gd name="connsiteX285" fmla="*/ 369384 w 3172463"/>
              <a:gd name="connsiteY285" fmla="*/ 705106 h 3168646"/>
              <a:gd name="connsiteX286" fmla="*/ 379003 w 3172463"/>
              <a:gd name="connsiteY286" fmla="*/ 677209 h 3168646"/>
              <a:gd name="connsiteX287" fmla="*/ 387660 w 3172463"/>
              <a:gd name="connsiteY287" fmla="*/ 648350 h 3168646"/>
              <a:gd name="connsiteX288" fmla="*/ 395356 w 3172463"/>
              <a:gd name="connsiteY288" fmla="*/ 619492 h 3168646"/>
              <a:gd name="connsiteX289" fmla="*/ 403052 w 3172463"/>
              <a:gd name="connsiteY289" fmla="*/ 589672 h 3168646"/>
              <a:gd name="connsiteX290" fmla="*/ 411709 w 3172463"/>
              <a:gd name="connsiteY290" fmla="*/ 561776 h 3168646"/>
              <a:gd name="connsiteX291" fmla="*/ 421328 w 3172463"/>
              <a:gd name="connsiteY291" fmla="*/ 533879 h 3168646"/>
              <a:gd name="connsiteX292" fmla="*/ 432872 w 3172463"/>
              <a:gd name="connsiteY292" fmla="*/ 507907 h 3168646"/>
              <a:gd name="connsiteX293" fmla="*/ 447301 w 3172463"/>
              <a:gd name="connsiteY293" fmla="*/ 484821 h 3168646"/>
              <a:gd name="connsiteX294" fmla="*/ 464615 w 3172463"/>
              <a:gd name="connsiteY294" fmla="*/ 463658 h 3168646"/>
              <a:gd name="connsiteX295" fmla="*/ 485777 w 3172463"/>
              <a:gd name="connsiteY295" fmla="*/ 446342 h 3168646"/>
              <a:gd name="connsiteX296" fmla="*/ 508865 w 3172463"/>
              <a:gd name="connsiteY296" fmla="*/ 431914 h 3168646"/>
              <a:gd name="connsiteX297" fmla="*/ 534836 w 3172463"/>
              <a:gd name="connsiteY297" fmla="*/ 420370 h 3168646"/>
              <a:gd name="connsiteX298" fmla="*/ 562733 w 3172463"/>
              <a:gd name="connsiteY298" fmla="*/ 410751 h 3168646"/>
              <a:gd name="connsiteX299" fmla="*/ 590629 w 3172463"/>
              <a:gd name="connsiteY299" fmla="*/ 402093 h 3168646"/>
              <a:gd name="connsiteX300" fmla="*/ 620449 w 3172463"/>
              <a:gd name="connsiteY300" fmla="*/ 394397 h 3168646"/>
              <a:gd name="connsiteX301" fmla="*/ 649306 w 3172463"/>
              <a:gd name="connsiteY301" fmla="*/ 386701 h 3168646"/>
              <a:gd name="connsiteX302" fmla="*/ 678165 w 3172463"/>
              <a:gd name="connsiteY302" fmla="*/ 378044 h 3168646"/>
              <a:gd name="connsiteX303" fmla="*/ 706061 w 3172463"/>
              <a:gd name="connsiteY303" fmla="*/ 368425 h 3168646"/>
              <a:gd name="connsiteX304" fmla="*/ 732033 w 3172463"/>
              <a:gd name="connsiteY304" fmla="*/ 356881 h 3168646"/>
              <a:gd name="connsiteX305" fmla="*/ 756081 w 3172463"/>
              <a:gd name="connsiteY305" fmla="*/ 343415 h 3168646"/>
              <a:gd name="connsiteX306" fmla="*/ 777244 w 3172463"/>
              <a:gd name="connsiteY306" fmla="*/ 326100 h 3168646"/>
              <a:gd name="connsiteX307" fmla="*/ 799368 w 3172463"/>
              <a:gd name="connsiteY307" fmla="*/ 306860 h 3168646"/>
              <a:gd name="connsiteX308" fmla="*/ 818608 w 3172463"/>
              <a:gd name="connsiteY308" fmla="*/ 284735 h 3168646"/>
              <a:gd name="connsiteX309" fmla="*/ 836884 w 3172463"/>
              <a:gd name="connsiteY309" fmla="*/ 261649 h 3168646"/>
              <a:gd name="connsiteX310" fmla="*/ 855161 w 3172463"/>
              <a:gd name="connsiteY310" fmla="*/ 237601 h 3168646"/>
              <a:gd name="connsiteX311" fmla="*/ 873437 w 3172463"/>
              <a:gd name="connsiteY311" fmla="*/ 213551 h 3168646"/>
              <a:gd name="connsiteX312" fmla="*/ 891714 w 3172463"/>
              <a:gd name="connsiteY312" fmla="*/ 190465 h 3168646"/>
              <a:gd name="connsiteX313" fmla="*/ 911915 w 3172463"/>
              <a:gd name="connsiteY313" fmla="*/ 168340 h 3168646"/>
              <a:gd name="connsiteX314" fmla="*/ 932115 w 3172463"/>
              <a:gd name="connsiteY314" fmla="*/ 149102 h 3168646"/>
              <a:gd name="connsiteX315" fmla="*/ 955203 w 3172463"/>
              <a:gd name="connsiteY315" fmla="*/ 132748 h 3168646"/>
              <a:gd name="connsiteX316" fmla="*/ 979250 w 3172463"/>
              <a:gd name="connsiteY316" fmla="*/ 120243 h 3168646"/>
              <a:gd name="connsiteX317" fmla="*/ 1008109 w 3172463"/>
              <a:gd name="connsiteY317" fmla="*/ 111585 h 3168646"/>
              <a:gd name="connsiteX318" fmla="*/ 1037929 w 3172463"/>
              <a:gd name="connsiteY318" fmla="*/ 107738 h 3168646"/>
              <a:gd name="connsiteX319" fmla="*/ 1068710 w 3172463"/>
              <a:gd name="connsiteY319" fmla="*/ 106776 h 3168646"/>
              <a:gd name="connsiteX320" fmla="*/ 1101415 w 3172463"/>
              <a:gd name="connsiteY320" fmla="*/ 109662 h 3168646"/>
              <a:gd name="connsiteX321" fmla="*/ 1134122 w 3172463"/>
              <a:gd name="connsiteY321" fmla="*/ 113510 h 3168646"/>
              <a:gd name="connsiteX322" fmla="*/ 1166828 w 3172463"/>
              <a:gd name="connsiteY322" fmla="*/ 118320 h 3168646"/>
              <a:gd name="connsiteX323" fmla="*/ 1199534 w 3172463"/>
              <a:gd name="connsiteY323" fmla="*/ 122167 h 3168646"/>
              <a:gd name="connsiteX324" fmla="*/ 1232239 w 3172463"/>
              <a:gd name="connsiteY324" fmla="*/ 124091 h 3168646"/>
              <a:gd name="connsiteX325" fmla="*/ 1263984 w 3172463"/>
              <a:gd name="connsiteY325" fmla="*/ 124091 h 3168646"/>
              <a:gd name="connsiteX326" fmla="*/ 1293804 w 3172463"/>
              <a:gd name="connsiteY326" fmla="*/ 120243 h 3168646"/>
              <a:gd name="connsiteX327" fmla="*/ 1323624 w 3172463"/>
              <a:gd name="connsiteY327" fmla="*/ 112547 h 3168646"/>
              <a:gd name="connsiteX328" fmla="*/ 1352482 w 3172463"/>
              <a:gd name="connsiteY328" fmla="*/ 101004 h 3168646"/>
              <a:gd name="connsiteX329" fmla="*/ 1381339 w 3172463"/>
              <a:gd name="connsiteY329" fmla="*/ 85613 h 3168646"/>
              <a:gd name="connsiteX330" fmla="*/ 1410198 w 3172463"/>
              <a:gd name="connsiteY330" fmla="*/ 70222 h 3168646"/>
              <a:gd name="connsiteX331" fmla="*/ 1439055 w 3172463"/>
              <a:gd name="connsiteY331" fmla="*/ 52907 h 3168646"/>
              <a:gd name="connsiteX332" fmla="*/ 1466952 w 3172463"/>
              <a:gd name="connsiteY332" fmla="*/ 36554 h 3168646"/>
              <a:gd name="connsiteX333" fmla="*/ 1496773 w 3172463"/>
              <a:gd name="connsiteY333" fmla="*/ 22125 h 3168646"/>
              <a:gd name="connsiteX334" fmla="*/ 1525630 w 3172463"/>
              <a:gd name="connsiteY334" fmla="*/ 10581 h 3168646"/>
              <a:gd name="connsiteX335" fmla="*/ 1555450 w 3172463"/>
              <a:gd name="connsiteY335" fmla="*/ 2885 h 3168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3172463" h="3168646">
                <a:moveTo>
                  <a:pt x="1586232" y="0"/>
                </a:moveTo>
                <a:lnTo>
                  <a:pt x="1617013" y="2885"/>
                </a:lnTo>
                <a:lnTo>
                  <a:pt x="1646833" y="10581"/>
                </a:lnTo>
                <a:lnTo>
                  <a:pt x="1675692" y="22125"/>
                </a:lnTo>
                <a:lnTo>
                  <a:pt x="1705511" y="36554"/>
                </a:lnTo>
                <a:lnTo>
                  <a:pt x="1733408" y="52907"/>
                </a:lnTo>
                <a:lnTo>
                  <a:pt x="1762267" y="70222"/>
                </a:lnTo>
                <a:lnTo>
                  <a:pt x="1791124" y="85613"/>
                </a:lnTo>
                <a:lnTo>
                  <a:pt x="1819981" y="101004"/>
                </a:lnTo>
                <a:lnTo>
                  <a:pt x="1847878" y="112547"/>
                </a:lnTo>
                <a:lnTo>
                  <a:pt x="1878660" y="120243"/>
                </a:lnTo>
                <a:lnTo>
                  <a:pt x="1908479" y="124091"/>
                </a:lnTo>
                <a:lnTo>
                  <a:pt x="1940223" y="124091"/>
                </a:lnTo>
                <a:lnTo>
                  <a:pt x="1972930" y="122167"/>
                </a:lnTo>
                <a:lnTo>
                  <a:pt x="2005635" y="118320"/>
                </a:lnTo>
                <a:lnTo>
                  <a:pt x="2038341" y="113510"/>
                </a:lnTo>
                <a:lnTo>
                  <a:pt x="2071047" y="109662"/>
                </a:lnTo>
                <a:lnTo>
                  <a:pt x="2103753" y="106776"/>
                </a:lnTo>
                <a:lnTo>
                  <a:pt x="2134534" y="107738"/>
                </a:lnTo>
                <a:lnTo>
                  <a:pt x="2164354" y="111585"/>
                </a:lnTo>
                <a:lnTo>
                  <a:pt x="2193213" y="120243"/>
                </a:lnTo>
                <a:lnTo>
                  <a:pt x="2217262" y="132748"/>
                </a:lnTo>
                <a:lnTo>
                  <a:pt x="2240347" y="149102"/>
                </a:lnTo>
                <a:lnTo>
                  <a:pt x="2260548" y="168340"/>
                </a:lnTo>
                <a:lnTo>
                  <a:pt x="2280749" y="190465"/>
                </a:lnTo>
                <a:lnTo>
                  <a:pt x="2299026" y="213551"/>
                </a:lnTo>
                <a:lnTo>
                  <a:pt x="2317302" y="237601"/>
                </a:lnTo>
                <a:lnTo>
                  <a:pt x="2335579" y="261649"/>
                </a:lnTo>
                <a:lnTo>
                  <a:pt x="2353856" y="284735"/>
                </a:lnTo>
                <a:lnTo>
                  <a:pt x="2373095" y="306860"/>
                </a:lnTo>
                <a:lnTo>
                  <a:pt x="2395219" y="326100"/>
                </a:lnTo>
                <a:lnTo>
                  <a:pt x="2416382" y="343415"/>
                </a:lnTo>
                <a:lnTo>
                  <a:pt x="2440430" y="356881"/>
                </a:lnTo>
                <a:lnTo>
                  <a:pt x="2466403" y="368425"/>
                </a:lnTo>
                <a:lnTo>
                  <a:pt x="2494298" y="378044"/>
                </a:lnTo>
                <a:lnTo>
                  <a:pt x="2523156" y="386701"/>
                </a:lnTo>
                <a:lnTo>
                  <a:pt x="2552014" y="394397"/>
                </a:lnTo>
                <a:lnTo>
                  <a:pt x="2581835" y="402093"/>
                </a:lnTo>
                <a:lnTo>
                  <a:pt x="2609730" y="410751"/>
                </a:lnTo>
                <a:lnTo>
                  <a:pt x="2637626" y="420370"/>
                </a:lnTo>
                <a:lnTo>
                  <a:pt x="2663599" y="431914"/>
                </a:lnTo>
                <a:lnTo>
                  <a:pt x="2686686" y="446342"/>
                </a:lnTo>
                <a:lnTo>
                  <a:pt x="2707849" y="463658"/>
                </a:lnTo>
                <a:lnTo>
                  <a:pt x="2725162" y="484821"/>
                </a:lnTo>
                <a:lnTo>
                  <a:pt x="2739592" y="507907"/>
                </a:lnTo>
                <a:lnTo>
                  <a:pt x="2751135" y="533879"/>
                </a:lnTo>
                <a:lnTo>
                  <a:pt x="2760754" y="561776"/>
                </a:lnTo>
                <a:lnTo>
                  <a:pt x="2769411" y="589672"/>
                </a:lnTo>
                <a:lnTo>
                  <a:pt x="2777107" y="619492"/>
                </a:lnTo>
                <a:lnTo>
                  <a:pt x="2784803" y="648350"/>
                </a:lnTo>
                <a:lnTo>
                  <a:pt x="2793460" y="677209"/>
                </a:lnTo>
                <a:lnTo>
                  <a:pt x="2803080" y="705106"/>
                </a:lnTo>
                <a:lnTo>
                  <a:pt x="2814622" y="731079"/>
                </a:lnTo>
                <a:lnTo>
                  <a:pt x="2828090" y="755127"/>
                </a:lnTo>
                <a:lnTo>
                  <a:pt x="2845405" y="776290"/>
                </a:lnTo>
                <a:lnTo>
                  <a:pt x="2864644" y="798415"/>
                </a:lnTo>
                <a:lnTo>
                  <a:pt x="2886768" y="817653"/>
                </a:lnTo>
                <a:lnTo>
                  <a:pt x="2909855" y="835930"/>
                </a:lnTo>
                <a:lnTo>
                  <a:pt x="2934865" y="854207"/>
                </a:lnTo>
                <a:lnTo>
                  <a:pt x="2958913" y="872484"/>
                </a:lnTo>
                <a:lnTo>
                  <a:pt x="2982000" y="890761"/>
                </a:lnTo>
                <a:lnTo>
                  <a:pt x="3004124" y="910962"/>
                </a:lnTo>
                <a:lnTo>
                  <a:pt x="3023363" y="931163"/>
                </a:lnTo>
                <a:lnTo>
                  <a:pt x="3039716" y="954249"/>
                </a:lnTo>
                <a:lnTo>
                  <a:pt x="3052221" y="978298"/>
                </a:lnTo>
                <a:lnTo>
                  <a:pt x="3060879" y="1007156"/>
                </a:lnTo>
                <a:lnTo>
                  <a:pt x="3064726" y="1036977"/>
                </a:lnTo>
                <a:lnTo>
                  <a:pt x="3065689" y="1067759"/>
                </a:lnTo>
                <a:lnTo>
                  <a:pt x="3062802" y="1100465"/>
                </a:lnTo>
                <a:lnTo>
                  <a:pt x="3058954" y="1133171"/>
                </a:lnTo>
                <a:lnTo>
                  <a:pt x="3054145" y="1165877"/>
                </a:lnTo>
                <a:lnTo>
                  <a:pt x="3050297" y="1198583"/>
                </a:lnTo>
                <a:lnTo>
                  <a:pt x="3048374" y="1231290"/>
                </a:lnTo>
                <a:lnTo>
                  <a:pt x="3048374" y="1263034"/>
                </a:lnTo>
                <a:lnTo>
                  <a:pt x="3052221" y="1292853"/>
                </a:lnTo>
                <a:lnTo>
                  <a:pt x="3059916" y="1322674"/>
                </a:lnTo>
                <a:lnTo>
                  <a:pt x="3071460" y="1350571"/>
                </a:lnTo>
                <a:lnTo>
                  <a:pt x="3086851" y="1379429"/>
                </a:lnTo>
                <a:lnTo>
                  <a:pt x="3102242" y="1408288"/>
                </a:lnTo>
                <a:lnTo>
                  <a:pt x="3119557" y="1437145"/>
                </a:lnTo>
                <a:lnTo>
                  <a:pt x="3135909" y="1465043"/>
                </a:lnTo>
                <a:lnTo>
                  <a:pt x="3150339" y="1494862"/>
                </a:lnTo>
                <a:lnTo>
                  <a:pt x="3161881" y="1523721"/>
                </a:lnTo>
                <a:lnTo>
                  <a:pt x="3169577" y="1553541"/>
                </a:lnTo>
                <a:lnTo>
                  <a:pt x="3172463" y="1584323"/>
                </a:lnTo>
                <a:lnTo>
                  <a:pt x="3169577" y="1615105"/>
                </a:lnTo>
                <a:lnTo>
                  <a:pt x="3161881" y="1644925"/>
                </a:lnTo>
                <a:lnTo>
                  <a:pt x="3150339" y="1673784"/>
                </a:lnTo>
                <a:lnTo>
                  <a:pt x="3135909" y="1703604"/>
                </a:lnTo>
                <a:lnTo>
                  <a:pt x="3119557" y="1731501"/>
                </a:lnTo>
                <a:lnTo>
                  <a:pt x="3102242" y="1760360"/>
                </a:lnTo>
                <a:lnTo>
                  <a:pt x="3086851" y="1789218"/>
                </a:lnTo>
                <a:lnTo>
                  <a:pt x="3071460" y="1818075"/>
                </a:lnTo>
                <a:lnTo>
                  <a:pt x="3059916" y="1845972"/>
                </a:lnTo>
                <a:lnTo>
                  <a:pt x="3052221" y="1875793"/>
                </a:lnTo>
                <a:lnTo>
                  <a:pt x="3048374" y="1905613"/>
                </a:lnTo>
                <a:lnTo>
                  <a:pt x="3048374" y="1937358"/>
                </a:lnTo>
                <a:lnTo>
                  <a:pt x="3050297" y="1970063"/>
                </a:lnTo>
                <a:lnTo>
                  <a:pt x="3054145" y="2002769"/>
                </a:lnTo>
                <a:lnTo>
                  <a:pt x="3058954" y="2035476"/>
                </a:lnTo>
                <a:lnTo>
                  <a:pt x="3062802" y="2068181"/>
                </a:lnTo>
                <a:lnTo>
                  <a:pt x="3065689" y="2100887"/>
                </a:lnTo>
                <a:lnTo>
                  <a:pt x="3064726" y="2131670"/>
                </a:lnTo>
                <a:lnTo>
                  <a:pt x="3060879" y="2161491"/>
                </a:lnTo>
                <a:lnTo>
                  <a:pt x="3052221" y="2190349"/>
                </a:lnTo>
                <a:lnTo>
                  <a:pt x="3039716" y="2214397"/>
                </a:lnTo>
                <a:lnTo>
                  <a:pt x="3023363" y="2237484"/>
                </a:lnTo>
                <a:lnTo>
                  <a:pt x="3004124" y="2257685"/>
                </a:lnTo>
                <a:lnTo>
                  <a:pt x="2982000" y="2277885"/>
                </a:lnTo>
                <a:lnTo>
                  <a:pt x="2958913" y="2296163"/>
                </a:lnTo>
                <a:lnTo>
                  <a:pt x="2934865" y="2314439"/>
                </a:lnTo>
                <a:lnTo>
                  <a:pt x="2909855" y="2332716"/>
                </a:lnTo>
                <a:lnTo>
                  <a:pt x="2886768" y="2350993"/>
                </a:lnTo>
                <a:lnTo>
                  <a:pt x="2864644" y="2370232"/>
                </a:lnTo>
                <a:lnTo>
                  <a:pt x="2845405" y="2392356"/>
                </a:lnTo>
                <a:lnTo>
                  <a:pt x="2828090" y="2413519"/>
                </a:lnTo>
                <a:lnTo>
                  <a:pt x="2814622" y="2437568"/>
                </a:lnTo>
                <a:lnTo>
                  <a:pt x="2803080" y="2463540"/>
                </a:lnTo>
                <a:lnTo>
                  <a:pt x="2793460" y="2491437"/>
                </a:lnTo>
                <a:lnTo>
                  <a:pt x="2784803" y="2520296"/>
                </a:lnTo>
                <a:lnTo>
                  <a:pt x="2777107" y="2549154"/>
                </a:lnTo>
                <a:lnTo>
                  <a:pt x="2769411" y="2578974"/>
                </a:lnTo>
                <a:lnTo>
                  <a:pt x="2760754" y="2606871"/>
                </a:lnTo>
                <a:lnTo>
                  <a:pt x="2751135" y="2634767"/>
                </a:lnTo>
                <a:lnTo>
                  <a:pt x="2739592" y="2660739"/>
                </a:lnTo>
                <a:lnTo>
                  <a:pt x="2725162" y="2683827"/>
                </a:lnTo>
                <a:lnTo>
                  <a:pt x="2707849" y="2704989"/>
                </a:lnTo>
                <a:lnTo>
                  <a:pt x="2686686" y="2722304"/>
                </a:lnTo>
                <a:lnTo>
                  <a:pt x="2663599" y="2736733"/>
                </a:lnTo>
                <a:lnTo>
                  <a:pt x="2637626" y="2748276"/>
                </a:lnTo>
                <a:lnTo>
                  <a:pt x="2609730" y="2757896"/>
                </a:lnTo>
                <a:lnTo>
                  <a:pt x="2581835" y="2766553"/>
                </a:lnTo>
                <a:lnTo>
                  <a:pt x="2552014" y="2774249"/>
                </a:lnTo>
                <a:lnTo>
                  <a:pt x="2523156" y="2781945"/>
                </a:lnTo>
                <a:lnTo>
                  <a:pt x="2494298" y="2790602"/>
                </a:lnTo>
                <a:lnTo>
                  <a:pt x="2466403" y="2800222"/>
                </a:lnTo>
                <a:lnTo>
                  <a:pt x="2440430" y="2811765"/>
                </a:lnTo>
                <a:lnTo>
                  <a:pt x="2416382" y="2825232"/>
                </a:lnTo>
                <a:lnTo>
                  <a:pt x="2395219" y="2842547"/>
                </a:lnTo>
                <a:lnTo>
                  <a:pt x="2373095" y="2861786"/>
                </a:lnTo>
                <a:lnTo>
                  <a:pt x="2353856" y="2883911"/>
                </a:lnTo>
                <a:lnTo>
                  <a:pt x="2335579" y="2906997"/>
                </a:lnTo>
                <a:lnTo>
                  <a:pt x="2317302" y="2931046"/>
                </a:lnTo>
                <a:lnTo>
                  <a:pt x="2299026" y="2955095"/>
                </a:lnTo>
                <a:lnTo>
                  <a:pt x="2280749" y="2978181"/>
                </a:lnTo>
                <a:lnTo>
                  <a:pt x="2260548" y="3000306"/>
                </a:lnTo>
                <a:lnTo>
                  <a:pt x="2240347" y="3019544"/>
                </a:lnTo>
                <a:lnTo>
                  <a:pt x="2217262" y="3035898"/>
                </a:lnTo>
                <a:lnTo>
                  <a:pt x="2193213" y="3048403"/>
                </a:lnTo>
                <a:lnTo>
                  <a:pt x="2164354" y="3057061"/>
                </a:lnTo>
                <a:lnTo>
                  <a:pt x="2134534" y="3060909"/>
                </a:lnTo>
                <a:lnTo>
                  <a:pt x="2103753" y="3061870"/>
                </a:lnTo>
                <a:lnTo>
                  <a:pt x="2071047" y="3058984"/>
                </a:lnTo>
                <a:lnTo>
                  <a:pt x="2038341" y="3055137"/>
                </a:lnTo>
                <a:lnTo>
                  <a:pt x="2005635" y="3050327"/>
                </a:lnTo>
                <a:lnTo>
                  <a:pt x="1972930" y="3046480"/>
                </a:lnTo>
                <a:lnTo>
                  <a:pt x="1940223" y="3044555"/>
                </a:lnTo>
                <a:lnTo>
                  <a:pt x="1908479" y="3044555"/>
                </a:lnTo>
                <a:lnTo>
                  <a:pt x="1878660" y="3048403"/>
                </a:lnTo>
                <a:lnTo>
                  <a:pt x="1847878" y="3056099"/>
                </a:lnTo>
                <a:lnTo>
                  <a:pt x="1819981" y="3067642"/>
                </a:lnTo>
                <a:lnTo>
                  <a:pt x="1791124" y="3083033"/>
                </a:lnTo>
                <a:lnTo>
                  <a:pt x="1762267" y="3098425"/>
                </a:lnTo>
                <a:lnTo>
                  <a:pt x="1733408" y="3115739"/>
                </a:lnTo>
                <a:lnTo>
                  <a:pt x="1705511" y="3132093"/>
                </a:lnTo>
                <a:lnTo>
                  <a:pt x="1675692" y="3146521"/>
                </a:lnTo>
                <a:lnTo>
                  <a:pt x="1646833" y="3158065"/>
                </a:lnTo>
                <a:lnTo>
                  <a:pt x="1617013" y="3165761"/>
                </a:lnTo>
                <a:lnTo>
                  <a:pt x="1586232" y="3168646"/>
                </a:lnTo>
                <a:lnTo>
                  <a:pt x="1555450" y="3165761"/>
                </a:lnTo>
                <a:lnTo>
                  <a:pt x="1525630" y="3158065"/>
                </a:lnTo>
                <a:lnTo>
                  <a:pt x="1496773" y="3146521"/>
                </a:lnTo>
                <a:lnTo>
                  <a:pt x="1466952" y="3132093"/>
                </a:lnTo>
                <a:lnTo>
                  <a:pt x="1439055" y="3115739"/>
                </a:lnTo>
                <a:lnTo>
                  <a:pt x="1410198" y="3098425"/>
                </a:lnTo>
                <a:lnTo>
                  <a:pt x="1381339" y="3083033"/>
                </a:lnTo>
                <a:lnTo>
                  <a:pt x="1352482" y="3067642"/>
                </a:lnTo>
                <a:lnTo>
                  <a:pt x="1323624" y="3056099"/>
                </a:lnTo>
                <a:lnTo>
                  <a:pt x="1293804" y="3048403"/>
                </a:lnTo>
                <a:lnTo>
                  <a:pt x="1263984" y="3044555"/>
                </a:lnTo>
                <a:lnTo>
                  <a:pt x="1232239" y="3044555"/>
                </a:lnTo>
                <a:lnTo>
                  <a:pt x="1199534" y="3046480"/>
                </a:lnTo>
                <a:lnTo>
                  <a:pt x="1166828" y="3050327"/>
                </a:lnTo>
                <a:lnTo>
                  <a:pt x="1134122" y="3055137"/>
                </a:lnTo>
                <a:lnTo>
                  <a:pt x="1101415" y="3058984"/>
                </a:lnTo>
                <a:lnTo>
                  <a:pt x="1068710" y="3061870"/>
                </a:lnTo>
                <a:lnTo>
                  <a:pt x="1037929" y="3060909"/>
                </a:lnTo>
                <a:lnTo>
                  <a:pt x="1008109" y="3057061"/>
                </a:lnTo>
                <a:lnTo>
                  <a:pt x="979250" y="3048403"/>
                </a:lnTo>
                <a:lnTo>
                  <a:pt x="955203" y="3035898"/>
                </a:lnTo>
                <a:lnTo>
                  <a:pt x="932115" y="3019544"/>
                </a:lnTo>
                <a:lnTo>
                  <a:pt x="911915" y="3000306"/>
                </a:lnTo>
                <a:lnTo>
                  <a:pt x="891714" y="2978181"/>
                </a:lnTo>
                <a:lnTo>
                  <a:pt x="873437" y="2955095"/>
                </a:lnTo>
                <a:lnTo>
                  <a:pt x="855161" y="2931046"/>
                </a:lnTo>
                <a:lnTo>
                  <a:pt x="836884" y="2906997"/>
                </a:lnTo>
                <a:lnTo>
                  <a:pt x="818608" y="2883911"/>
                </a:lnTo>
                <a:lnTo>
                  <a:pt x="799368" y="2861786"/>
                </a:lnTo>
                <a:lnTo>
                  <a:pt x="777244" y="2842547"/>
                </a:lnTo>
                <a:lnTo>
                  <a:pt x="756081" y="2825232"/>
                </a:lnTo>
                <a:lnTo>
                  <a:pt x="732033" y="2811765"/>
                </a:lnTo>
                <a:lnTo>
                  <a:pt x="706061" y="2800222"/>
                </a:lnTo>
                <a:lnTo>
                  <a:pt x="678165" y="2790602"/>
                </a:lnTo>
                <a:lnTo>
                  <a:pt x="649306" y="2781945"/>
                </a:lnTo>
                <a:lnTo>
                  <a:pt x="620449" y="2774249"/>
                </a:lnTo>
                <a:lnTo>
                  <a:pt x="590629" y="2766553"/>
                </a:lnTo>
                <a:lnTo>
                  <a:pt x="562733" y="2757896"/>
                </a:lnTo>
                <a:lnTo>
                  <a:pt x="534836" y="2748276"/>
                </a:lnTo>
                <a:lnTo>
                  <a:pt x="508865" y="2736733"/>
                </a:lnTo>
                <a:lnTo>
                  <a:pt x="485777" y="2722304"/>
                </a:lnTo>
                <a:lnTo>
                  <a:pt x="464615" y="2704989"/>
                </a:lnTo>
                <a:lnTo>
                  <a:pt x="447301" y="2683827"/>
                </a:lnTo>
                <a:lnTo>
                  <a:pt x="432872" y="2660739"/>
                </a:lnTo>
                <a:lnTo>
                  <a:pt x="421328" y="2634767"/>
                </a:lnTo>
                <a:lnTo>
                  <a:pt x="411709" y="2606871"/>
                </a:lnTo>
                <a:lnTo>
                  <a:pt x="403052" y="2578974"/>
                </a:lnTo>
                <a:lnTo>
                  <a:pt x="395356" y="2549154"/>
                </a:lnTo>
                <a:lnTo>
                  <a:pt x="387660" y="2520296"/>
                </a:lnTo>
                <a:lnTo>
                  <a:pt x="379003" y="2491437"/>
                </a:lnTo>
                <a:lnTo>
                  <a:pt x="369384" y="2463540"/>
                </a:lnTo>
                <a:lnTo>
                  <a:pt x="357840" y="2437568"/>
                </a:lnTo>
                <a:lnTo>
                  <a:pt x="344373" y="2413519"/>
                </a:lnTo>
                <a:lnTo>
                  <a:pt x="327059" y="2392356"/>
                </a:lnTo>
                <a:lnTo>
                  <a:pt x="307820" y="2370232"/>
                </a:lnTo>
                <a:lnTo>
                  <a:pt x="285695" y="2350993"/>
                </a:lnTo>
                <a:lnTo>
                  <a:pt x="261646" y="2332716"/>
                </a:lnTo>
                <a:lnTo>
                  <a:pt x="237598" y="2314439"/>
                </a:lnTo>
                <a:lnTo>
                  <a:pt x="213550" y="2296163"/>
                </a:lnTo>
                <a:lnTo>
                  <a:pt x="190463" y="2277885"/>
                </a:lnTo>
                <a:lnTo>
                  <a:pt x="168339" y="2257685"/>
                </a:lnTo>
                <a:lnTo>
                  <a:pt x="149100" y="2237484"/>
                </a:lnTo>
                <a:lnTo>
                  <a:pt x="132748" y="2214397"/>
                </a:lnTo>
                <a:lnTo>
                  <a:pt x="120243" y="2190349"/>
                </a:lnTo>
                <a:lnTo>
                  <a:pt x="111585" y="2161491"/>
                </a:lnTo>
                <a:lnTo>
                  <a:pt x="107737" y="2131670"/>
                </a:lnTo>
                <a:lnTo>
                  <a:pt x="106775" y="2100887"/>
                </a:lnTo>
                <a:lnTo>
                  <a:pt x="109661" y="2068181"/>
                </a:lnTo>
                <a:lnTo>
                  <a:pt x="113509" y="2035476"/>
                </a:lnTo>
                <a:lnTo>
                  <a:pt x="118318" y="2002769"/>
                </a:lnTo>
                <a:lnTo>
                  <a:pt x="122166" y="1970063"/>
                </a:lnTo>
                <a:lnTo>
                  <a:pt x="124091" y="1937358"/>
                </a:lnTo>
                <a:lnTo>
                  <a:pt x="124091" y="1905613"/>
                </a:lnTo>
                <a:lnTo>
                  <a:pt x="120243" y="1875793"/>
                </a:lnTo>
                <a:lnTo>
                  <a:pt x="112547" y="1845972"/>
                </a:lnTo>
                <a:lnTo>
                  <a:pt x="101003" y="1818075"/>
                </a:lnTo>
                <a:lnTo>
                  <a:pt x="86575" y="1789218"/>
                </a:lnTo>
                <a:lnTo>
                  <a:pt x="70221" y="1760360"/>
                </a:lnTo>
                <a:lnTo>
                  <a:pt x="52908" y="1731501"/>
                </a:lnTo>
                <a:lnTo>
                  <a:pt x="36554" y="1703604"/>
                </a:lnTo>
                <a:lnTo>
                  <a:pt x="22125" y="1673784"/>
                </a:lnTo>
                <a:lnTo>
                  <a:pt x="10582" y="1644925"/>
                </a:lnTo>
                <a:lnTo>
                  <a:pt x="2886" y="1615105"/>
                </a:lnTo>
                <a:lnTo>
                  <a:pt x="0" y="1584323"/>
                </a:lnTo>
                <a:lnTo>
                  <a:pt x="2886" y="1553541"/>
                </a:lnTo>
                <a:lnTo>
                  <a:pt x="10582" y="1523721"/>
                </a:lnTo>
                <a:lnTo>
                  <a:pt x="22125" y="1494862"/>
                </a:lnTo>
                <a:lnTo>
                  <a:pt x="36554" y="1465043"/>
                </a:lnTo>
                <a:lnTo>
                  <a:pt x="52908" y="1437145"/>
                </a:lnTo>
                <a:lnTo>
                  <a:pt x="70221" y="1408288"/>
                </a:lnTo>
                <a:lnTo>
                  <a:pt x="86575" y="1379429"/>
                </a:lnTo>
                <a:lnTo>
                  <a:pt x="101003" y="1350571"/>
                </a:lnTo>
                <a:lnTo>
                  <a:pt x="112547" y="1322674"/>
                </a:lnTo>
                <a:lnTo>
                  <a:pt x="120243" y="1292853"/>
                </a:lnTo>
                <a:lnTo>
                  <a:pt x="124091" y="1263034"/>
                </a:lnTo>
                <a:lnTo>
                  <a:pt x="124091" y="1231290"/>
                </a:lnTo>
                <a:lnTo>
                  <a:pt x="122166" y="1198583"/>
                </a:lnTo>
                <a:lnTo>
                  <a:pt x="118318" y="1165877"/>
                </a:lnTo>
                <a:lnTo>
                  <a:pt x="113509" y="1133171"/>
                </a:lnTo>
                <a:lnTo>
                  <a:pt x="109661" y="1100465"/>
                </a:lnTo>
                <a:lnTo>
                  <a:pt x="106775" y="1067759"/>
                </a:lnTo>
                <a:lnTo>
                  <a:pt x="107737" y="1036977"/>
                </a:lnTo>
                <a:lnTo>
                  <a:pt x="111585" y="1007156"/>
                </a:lnTo>
                <a:lnTo>
                  <a:pt x="120243" y="978298"/>
                </a:lnTo>
                <a:lnTo>
                  <a:pt x="132748" y="954249"/>
                </a:lnTo>
                <a:lnTo>
                  <a:pt x="149100" y="931163"/>
                </a:lnTo>
                <a:lnTo>
                  <a:pt x="168339" y="910962"/>
                </a:lnTo>
                <a:lnTo>
                  <a:pt x="190463" y="890761"/>
                </a:lnTo>
                <a:lnTo>
                  <a:pt x="213550" y="872484"/>
                </a:lnTo>
                <a:lnTo>
                  <a:pt x="237598" y="854207"/>
                </a:lnTo>
                <a:lnTo>
                  <a:pt x="261646" y="835930"/>
                </a:lnTo>
                <a:lnTo>
                  <a:pt x="285695" y="817653"/>
                </a:lnTo>
                <a:lnTo>
                  <a:pt x="307820" y="798415"/>
                </a:lnTo>
                <a:lnTo>
                  <a:pt x="327059" y="776290"/>
                </a:lnTo>
                <a:lnTo>
                  <a:pt x="344373" y="755127"/>
                </a:lnTo>
                <a:lnTo>
                  <a:pt x="357840" y="731079"/>
                </a:lnTo>
                <a:lnTo>
                  <a:pt x="369384" y="705106"/>
                </a:lnTo>
                <a:lnTo>
                  <a:pt x="379003" y="677209"/>
                </a:lnTo>
                <a:lnTo>
                  <a:pt x="387660" y="648350"/>
                </a:lnTo>
                <a:lnTo>
                  <a:pt x="395356" y="619492"/>
                </a:lnTo>
                <a:lnTo>
                  <a:pt x="403052" y="589672"/>
                </a:lnTo>
                <a:lnTo>
                  <a:pt x="411709" y="561776"/>
                </a:lnTo>
                <a:lnTo>
                  <a:pt x="421328" y="533879"/>
                </a:lnTo>
                <a:lnTo>
                  <a:pt x="432872" y="507907"/>
                </a:lnTo>
                <a:lnTo>
                  <a:pt x="447301" y="484821"/>
                </a:lnTo>
                <a:lnTo>
                  <a:pt x="464615" y="463658"/>
                </a:lnTo>
                <a:lnTo>
                  <a:pt x="485777" y="446342"/>
                </a:lnTo>
                <a:lnTo>
                  <a:pt x="508865" y="431914"/>
                </a:lnTo>
                <a:lnTo>
                  <a:pt x="534836" y="420370"/>
                </a:lnTo>
                <a:lnTo>
                  <a:pt x="562733" y="410751"/>
                </a:lnTo>
                <a:lnTo>
                  <a:pt x="590629" y="402093"/>
                </a:lnTo>
                <a:lnTo>
                  <a:pt x="620449" y="394397"/>
                </a:lnTo>
                <a:lnTo>
                  <a:pt x="649306" y="386701"/>
                </a:lnTo>
                <a:lnTo>
                  <a:pt x="678165" y="378044"/>
                </a:lnTo>
                <a:lnTo>
                  <a:pt x="706061" y="368425"/>
                </a:lnTo>
                <a:lnTo>
                  <a:pt x="732033" y="356881"/>
                </a:lnTo>
                <a:lnTo>
                  <a:pt x="756081" y="343415"/>
                </a:lnTo>
                <a:lnTo>
                  <a:pt x="777244" y="326100"/>
                </a:lnTo>
                <a:lnTo>
                  <a:pt x="799368" y="306860"/>
                </a:lnTo>
                <a:lnTo>
                  <a:pt x="818608" y="284735"/>
                </a:lnTo>
                <a:lnTo>
                  <a:pt x="836884" y="261649"/>
                </a:lnTo>
                <a:lnTo>
                  <a:pt x="855161" y="237601"/>
                </a:lnTo>
                <a:lnTo>
                  <a:pt x="873437" y="213551"/>
                </a:lnTo>
                <a:lnTo>
                  <a:pt x="891714" y="190465"/>
                </a:lnTo>
                <a:lnTo>
                  <a:pt x="911915" y="168340"/>
                </a:lnTo>
                <a:lnTo>
                  <a:pt x="932115" y="149102"/>
                </a:lnTo>
                <a:lnTo>
                  <a:pt x="955203" y="132748"/>
                </a:lnTo>
                <a:lnTo>
                  <a:pt x="979250" y="120243"/>
                </a:lnTo>
                <a:lnTo>
                  <a:pt x="1008109" y="111585"/>
                </a:lnTo>
                <a:lnTo>
                  <a:pt x="1037929" y="107738"/>
                </a:lnTo>
                <a:lnTo>
                  <a:pt x="1068710" y="106776"/>
                </a:lnTo>
                <a:lnTo>
                  <a:pt x="1101415" y="109662"/>
                </a:lnTo>
                <a:lnTo>
                  <a:pt x="1134122" y="113510"/>
                </a:lnTo>
                <a:lnTo>
                  <a:pt x="1166828" y="118320"/>
                </a:lnTo>
                <a:lnTo>
                  <a:pt x="1199534" y="122167"/>
                </a:lnTo>
                <a:lnTo>
                  <a:pt x="1232239" y="124091"/>
                </a:lnTo>
                <a:lnTo>
                  <a:pt x="1263984" y="124091"/>
                </a:lnTo>
                <a:lnTo>
                  <a:pt x="1293804" y="120243"/>
                </a:lnTo>
                <a:lnTo>
                  <a:pt x="1323624" y="112547"/>
                </a:lnTo>
                <a:lnTo>
                  <a:pt x="1352482" y="101004"/>
                </a:lnTo>
                <a:lnTo>
                  <a:pt x="1381339" y="85613"/>
                </a:lnTo>
                <a:lnTo>
                  <a:pt x="1410198" y="70222"/>
                </a:lnTo>
                <a:lnTo>
                  <a:pt x="1439055" y="52907"/>
                </a:lnTo>
                <a:lnTo>
                  <a:pt x="1466952" y="36554"/>
                </a:lnTo>
                <a:lnTo>
                  <a:pt x="1496773" y="22125"/>
                </a:lnTo>
                <a:lnTo>
                  <a:pt x="1525630" y="10581"/>
                </a:lnTo>
                <a:lnTo>
                  <a:pt x="1555450" y="288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9" name="Graphic 28" descr="Cycling with solid fill">
            <a:extLst>
              <a:ext uri="{FF2B5EF4-FFF2-40B4-BE49-F238E27FC236}">
                <a16:creationId xmlns:a16="http://schemas.microsoft.com/office/drawing/2014/main" id="{0B4A6C13-EDF6-7AC0-F3FE-AF5C393164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1266326" y="1238994"/>
            <a:ext cx="2160000" cy="216000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A091AD4-99C5-4A8F-9DE8-CD8FADB7C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4771" y="640080"/>
            <a:ext cx="3361914" cy="335783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5E7E001-5FA8-44C6-94A5-BD539BDB9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9497" y="734672"/>
            <a:ext cx="3172463" cy="3168646"/>
          </a:xfrm>
          <a:custGeom>
            <a:avLst/>
            <a:gdLst>
              <a:gd name="connsiteX0" fmla="*/ 1586232 w 3172463"/>
              <a:gd name="connsiteY0" fmla="*/ 0 h 3168646"/>
              <a:gd name="connsiteX1" fmla="*/ 1617013 w 3172463"/>
              <a:gd name="connsiteY1" fmla="*/ 2885 h 3168646"/>
              <a:gd name="connsiteX2" fmla="*/ 1646833 w 3172463"/>
              <a:gd name="connsiteY2" fmla="*/ 10581 h 3168646"/>
              <a:gd name="connsiteX3" fmla="*/ 1675692 w 3172463"/>
              <a:gd name="connsiteY3" fmla="*/ 22125 h 3168646"/>
              <a:gd name="connsiteX4" fmla="*/ 1705511 w 3172463"/>
              <a:gd name="connsiteY4" fmla="*/ 36554 h 3168646"/>
              <a:gd name="connsiteX5" fmla="*/ 1733408 w 3172463"/>
              <a:gd name="connsiteY5" fmla="*/ 52907 h 3168646"/>
              <a:gd name="connsiteX6" fmla="*/ 1762267 w 3172463"/>
              <a:gd name="connsiteY6" fmla="*/ 70222 h 3168646"/>
              <a:gd name="connsiteX7" fmla="*/ 1791124 w 3172463"/>
              <a:gd name="connsiteY7" fmla="*/ 85613 h 3168646"/>
              <a:gd name="connsiteX8" fmla="*/ 1819981 w 3172463"/>
              <a:gd name="connsiteY8" fmla="*/ 101004 h 3168646"/>
              <a:gd name="connsiteX9" fmla="*/ 1847878 w 3172463"/>
              <a:gd name="connsiteY9" fmla="*/ 112547 h 3168646"/>
              <a:gd name="connsiteX10" fmla="*/ 1878660 w 3172463"/>
              <a:gd name="connsiteY10" fmla="*/ 120243 h 3168646"/>
              <a:gd name="connsiteX11" fmla="*/ 1908479 w 3172463"/>
              <a:gd name="connsiteY11" fmla="*/ 124091 h 3168646"/>
              <a:gd name="connsiteX12" fmla="*/ 1940223 w 3172463"/>
              <a:gd name="connsiteY12" fmla="*/ 124091 h 3168646"/>
              <a:gd name="connsiteX13" fmla="*/ 1972930 w 3172463"/>
              <a:gd name="connsiteY13" fmla="*/ 122167 h 3168646"/>
              <a:gd name="connsiteX14" fmla="*/ 2005635 w 3172463"/>
              <a:gd name="connsiteY14" fmla="*/ 118320 h 3168646"/>
              <a:gd name="connsiteX15" fmla="*/ 2038341 w 3172463"/>
              <a:gd name="connsiteY15" fmla="*/ 113510 h 3168646"/>
              <a:gd name="connsiteX16" fmla="*/ 2071047 w 3172463"/>
              <a:gd name="connsiteY16" fmla="*/ 109662 h 3168646"/>
              <a:gd name="connsiteX17" fmla="*/ 2103753 w 3172463"/>
              <a:gd name="connsiteY17" fmla="*/ 106776 h 3168646"/>
              <a:gd name="connsiteX18" fmla="*/ 2134534 w 3172463"/>
              <a:gd name="connsiteY18" fmla="*/ 107738 h 3168646"/>
              <a:gd name="connsiteX19" fmla="*/ 2164354 w 3172463"/>
              <a:gd name="connsiteY19" fmla="*/ 111585 h 3168646"/>
              <a:gd name="connsiteX20" fmla="*/ 2193213 w 3172463"/>
              <a:gd name="connsiteY20" fmla="*/ 120243 h 3168646"/>
              <a:gd name="connsiteX21" fmla="*/ 2217262 w 3172463"/>
              <a:gd name="connsiteY21" fmla="*/ 132748 h 3168646"/>
              <a:gd name="connsiteX22" fmla="*/ 2240347 w 3172463"/>
              <a:gd name="connsiteY22" fmla="*/ 149102 h 3168646"/>
              <a:gd name="connsiteX23" fmla="*/ 2260548 w 3172463"/>
              <a:gd name="connsiteY23" fmla="*/ 168340 h 3168646"/>
              <a:gd name="connsiteX24" fmla="*/ 2280749 w 3172463"/>
              <a:gd name="connsiteY24" fmla="*/ 190465 h 3168646"/>
              <a:gd name="connsiteX25" fmla="*/ 2299026 w 3172463"/>
              <a:gd name="connsiteY25" fmla="*/ 213551 h 3168646"/>
              <a:gd name="connsiteX26" fmla="*/ 2317302 w 3172463"/>
              <a:gd name="connsiteY26" fmla="*/ 237601 h 3168646"/>
              <a:gd name="connsiteX27" fmla="*/ 2335579 w 3172463"/>
              <a:gd name="connsiteY27" fmla="*/ 261649 h 3168646"/>
              <a:gd name="connsiteX28" fmla="*/ 2353856 w 3172463"/>
              <a:gd name="connsiteY28" fmla="*/ 284735 h 3168646"/>
              <a:gd name="connsiteX29" fmla="*/ 2373095 w 3172463"/>
              <a:gd name="connsiteY29" fmla="*/ 306860 h 3168646"/>
              <a:gd name="connsiteX30" fmla="*/ 2395219 w 3172463"/>
              <a:gd name="connsiteY30" fmla="*/ 326100 h 3168646"/>
              <a:gd name="connsiteX31" fmla="*/ 2416382 w 3172463"/>
              <a:gd name="connsiteY31" fmla="*/ 343415 h 3168646"/>
              <a:gd name="connsiteX32" fmla="*/ 2440430 w 3172463"/>
              <a:gd name="connsiteY32" fmla="*/ 356881 h 3168646"/>
              <a:gd name="connsiteX33" fmla="*/ 2466403 w 3172463"/>
              <a:gd name="connsiteY33" fmla="*/ 368425 h 3168646"/>
              <a:gd name="connsiteX34" fmla="*/ 2494298 w 3172463"/>
              <a:gd name="connsiteY34" fmla="*/ 378044 h 3168646"/>
              <a:gd name="connsiteX35" fmla="*/ 2523156 w 3172463"/>
              <a:gd name="connsiteY35" fmla="*/ 386701 h 3168646"/>
              <a:gd name="connsiteX36" fmla="*/ 2552014 w 3172463"/>
              <a:gd name="connsiteY36" fmla="*/ 394397 h 3168646"/>
              <a:gd name="connsiteX37" fmla="*/ 2581835 w 3172463"/>
              <a:gd name="connsiteY37" fmla="*/ 402093 h 3168646"/>
              <a:gd name="connsiteX38" fmla="*/ 2609730 w 3172463"/>
              <a:gd name="connsiteY38" fmla="*/ 410751 h 3168646"/>
              <a:gd name="connsiteX39" fmla="*/ 2637626 w 3172463"/>
              <a:gd name="connsiteY39" fmla="*/ 420370 h 3168646"/>
              <a:gd name="connsiteX40" fmla="*/ 2663599 w 3172463"/>
              <a:gd name="connsiteY40" fmla="*/ 431914 h 3168646"/>
              <a:gd name="connsiteX41" fmla="*/ 2686686 w 3172463"/>
              <a:gd name="connsiteY41" fmla="*/ 446343 h 3168646"/>
              <a:gd name="connsiteX42" fmla="*/ 2707849 w 3172463"/>
              <a:gd name="connsiteY42" fmla="*/ 463658 h 3168646"/>
              <a:gd name="connsiteX43" fmla="*/ 2725162 w 3172463"/>
              <a:gd name="connsiteY43" fmla="*/ 484821 h 3168646"/>
              <a:gd name="connsiteX44" fmla="*/ 2739592 w 3172463"/>
              <a:gd name="connsiteY44" fmla="*/ 507907 h 3168646"/>
              <a:gd name="connsiteX45" fmla="*/ 2751135 w 3172463"/>
              <a:gd name="connsiteY45" fmla="*/ 533879 h 3168646"/>
              <a:gd name="connsiteX46" fmla="*/ 2760754 w 3172463"/>
              <a:gd name="connsiteY46" fmla="*/ 561776 h 3168646"/>
              <a:gd name="connsiteX47" fmla="*/ 2769411 w 3172463"/>
              <a:gd name="connsiteY47" fmla="*/ 589672 h 3168646"/>
              <a:gd name="connsiteX48" fmla="*/ 2777107 w 3172463"/>
              <a:gd name="connsiteY48" fmla="*/ 619492 h 3168646"/>
              <a:gd name="connsiteX49" fmla="*/ 2784803 w 3172463"/>
              <a:gd name="connsiteY49" fmla="*/ 648350 h 3168646"/>
              <a:gd name="connsiteX50" fmla="*/ 2793460 w 3172463"/>
              <a:gd name="connsiteY50" fmla="*/ 677209 h 3168646"/>
              <a:gd name="connsiteX51" fmla="*/ 2803080 w 3172463"/>
              <a:gd name="connsiteY51" fmla="*/ 705106 h 3168646"/>
              <a:gd name="connsiteX52" fmla="*/ 2814622 w 3172463"/>
              <a:gd name="connsiteY52" fmla="*/ 731079 h 3168646"/>
              <a:gd name="connsiteX53" fmla="*/ 2828090 w 3172463"/>
              <a:gd name="connsiteY53" fmla="*/ 755127 h 3168646"/>
              <a:gd name="connsiteX54" fmla="*/ 2845405 w 3172463"/>
              <a:gd name="connsiteY54" fmla="*/ 776290 h 3168646"/>
              <a:gd name="connsiteX55" fmla="*/ 2864644 w 3172463"/>
              <a:gd name="connsiteY55" fmla="*/ 798415 h 3168646"/>
              <a:gd name="connsiteX56" fmla="*/ 2886768 w 3172463"/>
              <a:gd name="connsiteY56" fmla="*/ 817653 h 3168646"/>
              <a:gd name="connsiteX57" fmla="*/ 2909855 w 3172463"/>
              <a:gd name="connsiteY57" fmla="*/ 835930 h 3168646"/>
              <a:gd name="connsiteX58" fmla="*/ 2934865 w 3172463"/>
              <a:gd name="connsiteY58" fmla="*/ 854207 h 3168646"/>
              <a:gd name="connsiteX59" fmla="*/ 2958913 w 3172463"/>
              <a:gd name="connsiteY59" fmla="*/ 872484 h 3168646"/>
              <a:gd name="connsiteX60" fmla="*/ 2982000 w 3172463"/>
              <a:gd name="connsiteY60" fmla="*/ 890761 h 3168646"/>
              <a:gd name="connsiteX61" fmla="*/ 3004124 w 3172463"/>
              <a:gd name="connsiteY61" fmla="*/ 910962 h 3168646"/>
              <a:gd name="connsiteX62" fmla="*/ 3023363 w 3172463"/>
              <a:gd name="connsiteY62" fmla="*/ 931163 h 3168646"/>
              <a:gd name="connsiteX63" fmla="*/ 3039716 w 3172463"/>
              <a:gd name="connsiteY63" fmla="*/ 954249 h 3168646"/>
              <a:gd name="connsiteX64" fmla="*/ 3052221 w 3172463"/>
              <a:gd name="connsiteY64" fmla="*/ 978298 h 3168646"/>
              <a:gd name="connsiteX65" fmla="*/ 3060879 w 3172463"/>
              <a:gd name="connsiteY65" fmla="*/ 1007156 h 3168646"/>
              <a:gd name="connsiteX66" fmla="*/ 3064726 w 3172463"/>
              <a:gd name="connsiteY66" fmla="*/ 1036977 h 3168646"/>
              <a:gd name="connsiteX67" fmla="*/ 3065689 w 3172463"/>
              <a:gd name="connsiteY67" fmla="*/ 1067759 h 3168646"/>
              <a:gd name="connsiteX68" fmla="*/ 3062802 w 3172463"/>
              <a:gd name="connsiteY68" fmla="*/ 1100465 h 3168646"/>
              <a:gd name="connsiteX69" fmla="*/ 3058954 w 3172463"/>
              <a:gd name="connsiteY69" fmla="*/ 1133171 h 3168646"/>
              <a:gd name="connsiteX70" fmla="*/ 3054145 w 3172463"/>
              <a:gd name="connsiteY70" fmla="*/ 1165877 h 3168646"/>
              <a:gd name="connsiteX71" fmla="*/ 3050297 w 3172463"/>
              <a:gd name="connsiteY71" fmla="*/ 1198583 h 3168646"/>
              <a:gd name="connsiteX72" fmla="*/ 3048374 w 3172463"/>
              <a:gd name="connsiteY72" fmla="*/ 1231290 h 3168646"/>
              <a:gd name="connsiteX73" fmla="*/ 3048374 w 3172463"/>
              <a:gd name="connsiteY73" fmla="*/ 1263034 h 3168646"/>
              <a:gd name="connsiteX74" fmla="*/ 3052221 w 3172463"/>
              <a:gd name="connsiteY74" fmla="*/ 1292853 h 3168646"/>
              <a:gd name="connsiteX75" fmla="*/ 3059916 w 3172463"/>
              <a:gd name="connsiteY75" fmla="*/ 1322674 h 3168646"/>
              <a:gd name="connsiteX76" fmla="*/ 3071460 w 3172463"/>
              <a:gd name="connsiteY76" fmla="*/ 1350571 h 3168646"/>
              <a:gd name="connsiteX77" fmla="*/ 3086851 w 3172463"/>
              <a:gd name="connsiteY77" fmla="*/ 1379429 h 3168646"/>
              <a:gd name="connsiteX78" fmla="*/ 3102242 w 3172463"/>
              <a:gd name="connsiteY78" fmla="*/ 1408288 h 3168646"/>
              <a:gd name="connsiteX79" fmla="*/ 3119557 w 3172463"/>
              <a:gd name="connsiteY79" fmla="*/ 1437145 h 3168646"/>
              <a:gd name="connsiteX80" fmla="*/ 3135909 w 3172463"/>
              <a:gd name="connsiteY80" fmla="*/ 1465043 h 3168646"/>
              <a:gd name="connsiteX81" fmla="*/ 3150339 w 3172463"/>
              <a:gd name="connsiteY81" fmla="*/ 1494862 h 3168646"/>
              <a:gd name="connsiteX82" fmla="*/ 3161881 w 3172463"/>
              <a:gd name="connsiteY82" fmla="*/ 1523721 h 3168646"/>
              <a:gd name="connsiteX83" fmla="*/ 3169577 w 3172463"/>
              <a:gd name="connsiteY83" fmla="*/ 1553541 h 3168646"/>
              <a:gd name="connsiteX84" fmla="*/ 3172463 w 3172463"/>
              <a:gd name="connsiteY84" fmla="*/ 1584323 h 3168646"/>
              <a:gd name="connsiteX85" fmla="*/ 3169577 w 3172463"/>
              <a:gd name="connsiteY85" fmla="*/ 1615105 h 3168646"/>
              <a:gd name="connsiteX86" fmla="*/ 3161881 w 3172463"/>
              <a:gd name="connsiteY86" fmla="*/ 1644925 h 3168646"/>
              <a:gd name="connsiteX87" fmla="*/ 3150339 w 3172463"/>
              <a:gd name="connsiteY87" fmla="*/ 1673784 h 3168646"/>
              <a:gd name="connsiteX88" fmla="*/ 3135909 w 3172463"/>
              <a:gd name="connsiteY88" fmla="*/ 1703604 h 3168646"/>
              <a:gd name="connsiteX89" fmla="*/ 3119557 w 3172463"/>
              <a:gd name="connsiteY89" fmla="*/ 1731501 h 3168646"/>
              <a:gd name="connsiteX90" fmla="*/ 3102242 w 3172463"/>
              <a:gd name="connsiteY90" fmla="*/ 1760360 h 3168646"/>
              <a:gd name="connsiteX91" fmla="*/ 3086851 w 3172463"/>
              <a:gd name="connsiteY91" fmla="*/ 1789218 h 3168646"/>
              <a:gd name="connsiteX92" fmla="*/ 3071460 w 3172463"/>
              <a:gd name="connsiteY92" fmla="*/ 1818075 h 3168646"/>
              <a:gd name="connsiteX93" fmla="*/ 3059916 w 3172463"/>
              <a:gd name="connsiteY93" fmla="*/ 1845972 h 3168646"/>
              <a:gd name="connsiteX94" fmla="*/ 3052221 w 3172463"/>
              <a:gd name="connsiteY94" fmla="*/ 1875793 h 3168646"/>
              <a:gd name="connsiteX95" fmla="*/ 3048374 w 3172463"/>
              <a:gd name="connsiteY95" fmla="*/ 1905613 h 3168646"/>
              <a:gd name="connsiteX96" fmla="*/ 3048374 w 3172463"/>
              <a:gd name="connsiteY96" fmla="*/ 1937358 h 3168646"/>
              <a:gd name="connsiteX97" fmla="*/ 3050297 w 3172463"/>
              <a:gd name="connsiteY97" fmla="*/ 1970063 h 3168646"/>
              <a:gd name="connsiteX98" fmla="*/ 3054145 w 3172463"/>
              <a:gd name="connsiteY98" fmla="*/ 2002769 h 3168646"/>
              <a:gd name="connsiteX99" fmla="*/ 3058954 w 3172463"/>
              <a:gd name="connsiteY99" fmla="*/ 2035476 h 3168646"/>
              <a:gd name="connsiteX100" fmla="*/ 3062802 w 3172463"/>
              <a:gd name="connsiteY100" fmla="*/ 2068181 h 3168646"/>
              <a:gd name="connsiteX101" fmla="*/ 3065689 w 3172463"/>
              <a:gd name="connsiteY101" fmla="*/ 2100887 h 3168646"/>
              <a:gd name="connsiteX102" fmla="*/ 3064726 w 3172463"/>
              <a:gd name="connsiteY102" fmla="*/ 2131670 h 3168646"/>
              <a:gd name="connsiteX103" fmla="*/ 3060879 w 3172463"/>
              <a:gd name="connsiteY103" fmla="*/ 2161491 h 3168646"/>
              <a:gd name="connsiteX104" fmla="*/ 3052221 w 3172463"/>
              <a:gd name="connsiteY104" fmla="*/ 2190349 h 3168646"/>
              <a:gd name="connsiteX105" fmla="*/ 3039716 w 3172463"/>
              <a:gd name="connsiteY105" fmla="*/ 2214397 h 3168646"/>
              <a:gd name="connsiteX106" fmla="*/ 3023363 w 3172463"/>
              <a:gd name="connsiteY106" fmla="*/ 2237484 h 3168646"/>
              <a:gd name="connsiteX107" fmla="*/ 3004124 w 3172463"/>
              <a:gd name="connsiteY107" fmla="*/ 2257685 h 3168646"/>
              <a:gd name="connsiteX108" fmla="*/ 2982000 w 3172463"/>
              <a:gd name="connsiteY108" fmla="*/ 2277885 h 3168646"/>
              <a:gd name="connsiteX109" fmla="*/ 2958913 w 3172463"/>
              <a:gd name="connsiteY109" fmla="*/ 2296163 h 3168646"/>
              <a:gd name="connsiteX110" fmla="*/ 2934865 w 3172463"/>
              <a:gd name="connsiteY110" fmla="*/ 2314439 h 3168646"/>
              <a:gd name="connsiteX111" fmla="*/ 2909855 w 3172463"/>
              <a:gd name="connsiteY111" fmla="*/ 2332716 h 3168646"/>
              <a:gd name="connsiteX112" fmla="*/ 2886768 w 3172463"/>
              <a:gd name="connsiteY112" fmla="*/ 2350993 h 3168646"/>
              <a:gd name="connsiteX113" fmla="*/ 2864644 w 3172463"/>
              <a:gd name="connsiteY113" fmla="*/ 2370232 h 3168646"/>
              <a:gd name="connsiteX114" fmla="*/ 2845405 w 3172463"/>
              <a:gd name="connsiteY114" fmla="*/ 2392356 h 3168646"/>
              <a:gd name="connsiteX115" fmla="*/ 2828090 w 3172463"/>
              <a:gd name="connsiteY115" fmla="*/ 2413519 h 3168646"/>
              <a:gd name="connsiteX116" fmla="*/ 2814622 w 3172463"/>
              <a:gd name="connsiteY116" fmla="*/ 2437568 h 3168646"/>
              <a:gd name="connsiteX117" fmla="*/ 2803080 w 3172463"/>
              <a:gd name="connsiteY117" fmla="*/ 2463540 h 3168646"/>
              <a:gd name="connsiteX118" fmla="*/ 2793460 w 3172463"/>
              <a:gd name="connsiteY118" fmla="*/ 2491437 h 3168646"/>
              <a:gd name="connsiteX119" fmla="*/ 2784803 w 3172463"/>
              <a:gd name="connsiteY119" fmla="*/ 2520296 h 3168646"/>
              <a:gd name="connsiteX120" fmla="*/ 2777107 w 3172463"/>
              <a:gd name="connsiteY120" fmla="*/ 2549154 h 3168646"/>
              <a:gd name="connsiteX121" fmla="*/ 2769411 w 3172463"/>
              <a:gd name="connsiteY121" fmla="*/ 2578974 h 3168646"/>
              <a:gd name="connsiteX122" fmla="*/ 2760754 w 3172463"/>
              <a:gd name="connsiteY122" fmla="*/ 2606871 h 3168646"/>
              <a:gd name="connsiteX123" fmla="*/ 2751135 w 3172463"/>
              <a:gd name="connsiteY123" fmla="*/ 2634767 h 3168646"/>
              <a:gd name="connsiteX124" fmla="*/ 2739592 w 3172463"/>
              <a:gd name="connsiteY124" fmla="*/ 2660739 h 3168646"/>
              <a:gd name="connsiteX125" fmla="*/ 2725162 w 3172463"/>
              <a:gd name="connsiteY125" fmla="*/ 2683827 h 3168646"/>
              <a:gd name="connsiteX126" fmla="*/ 2707849 w 3172463"/>
              <a:gd name="connsiteY126" fmla="*/ 2704989 h 3168646"/>
              <a:gd name="connsiteX127" fmla="*/ 2686686 w 3172463"/>
              <a:gd name="connsiteY127" fmla="*/ 2722304 h 3168646"/>
              <a:gd name="connsiteX128" fmla="*/ 2663599 w 3172463"/>
              <a:gd name="connsiteY128" fmla="*/ 2736733 h 3168646"/>
              <a:gd name="connsiteX129" fmla="*/ 2637626 w 3172463"/>
              <a:gd name="connsiteY129" fmla="*/ 2748276 h 3168646"/>
              <a:gd name="connsiteX130" fmla="*/ 2609730 w 3172463"/>
              <a:gd name="connsiteY130" fmla="*/ 2757896 h 3168646"/>
              <a:gd name="connsiteX131" fmla="*/ 2581835 w 3172463"/>
              <a:gd name="connsiteY131" fmla="*/ 2766553 h 3168646"/>
              <a:gd name="connsiteX132" fmla="*/ 2552014 w 3172463"/>
              <a:gd name="connsiteY132" fmla="*/ 2774249 h 3168646"/>
              <a:gd name="connsiteX133" fmla="*/ 2523156 w 3172463"/>
              <a:gd name="connsiteY133" fmla="*/ 2781945 h 3168646"/>
              <a:gd name="connsiteX134" fmla="*/ 2494298 w 3172463"/>
              <a:gd name="connsiteY134" fmla="*/ 2790602 h 3168646"/>
              <a:gd name="connsiteX135" fmla="*/ 2466403 w 3172463"/>
              <a:gd name="connsiteY135" fmla="*/ 2800222 h 3168646"/>
              <a:gd name="connsiteX136" fmla="*/ 2440430 w 3172463"/>
              <a:gd name="connsiteY136" fmla="*/ 2811765 h 3168646"/>
              <a:gd name="connsiteX137" fmla="*/ 2416382 w 3172463"/>
              <a:gd name="connsiteY137" fmla="*/ 2825232 h 3168646"/>
              <a:gd name="connsiteX138" fmla="*/ 2395219 w 3172463"/>
              <a:gd name="connsiteY138" fmla="*/ 2842547 h 3168646"/>
              <a:gd name="connsiteX139" fmla="*/ 2373095 w 3172463"/>
              <a:gd name="connsiteY139" fmla="*/ 2861786 h 3168646"/>
              <a:gd name="connsiteX140" fmla="*/ 2353856 w 3172463"/>
              <a:gd name="connsiteY140" fmla="*/ 2883911 h 3168646"/>
              <a:gd name="connsiteX141" fmla="*/ 2335579 w 3172463"/>
              <a:gd name="connsiteY141" fmla="*/ 2906997 h 3168646"/>
              <a:gd name="connsiteX142" fmla="*/ 2317302 w 3172463"/>
              <a:gd name="connsiteY142" fmla="*/ 2931046 h 3168646"/>
              <a:gd name="connsiteX143" fmla="*/ 2299026 w 3172463"/>
              <a:gd name="connsiteY143" fmla="*/ 2955095 h 3168646"/>
              <a:gd name="connsiteX144" fmla="*/ 2280749 w 3172463"/>
              <a:gd name="connsiteY144" fmla="*/ 2978181 h 3168646"/>
              <a:gd name="connsiteX145" fmla="*/ 2260548 w 3172463"/>
              <a:gd name="connsiteY145" fmla="*/ 3000306 h 3168646"/>
              <a:gd name="connsiteX146" fmla="*/ 2240347 w 3172463"/>
              <a:gd name="connsiteY146" fmla="*/ 3019544 h 3168646"/>
              <a:gd name="connsiteX147" fmla="*/ 2217262 w 3172463"/>
              <a:gd name="connsiteY147" fmla="*/ 3035898 h 3168646"/>
              <a:gd name="connsiteX148" fmla="*/ 2193213 w 3172463"/>
              <a:gd name="connsiteY148" fmla="*/ 3048403 h 3168646"/>
              <a:gd name="connsiteX149" fmla="*/ 2164354 w 3172463"/>
              <a:gd name="connsiteY149" fmla="*/ 3057061 h 3168646"/>
              <a:gd name="connsiteX150" fmla="*/ 2134534 w 3172463"/>
              <a:gd name="connsiteY150" fmla="*/ 3060909 h 3168646"/>
              <a:gd name="connsiteX151" fmla="*/ 2103753 w 3172463"/>
              <a:gd name="connsiteY151" fmla="*/ 3061870 h 3168646"/>
              <a:gd name="connsiteX152" fmla="*/ 2071047 w 3172463"/>
              <a:gd name="connsiteY152" fmla="*/ 3058984 h 3168646"/>
              <a:gd name="connsiteX153" fmla="*/ 2038341 w 3172463"/>
              <a:gd name="connsiteY153" fmla="*/ 3055137 h 3168646"/>
              <a:gd name="connsiteX154" fmla="*/ 2005635 w 3172463"/>
              <a:gd name="connsiteY154" fmla="*/ 3050327 h 3168646"/>
              <a:gd name="connsiteX155" fmla="*/ 1972930 w 3172463"/>
              <a:gd name="connsiteY155" fmla="*/ 3046480 h 3168646"/>
              <a:gd name="connsiteX156" fmla="*/ 1940223 w 3172463"/>
              <a:gd name="connsiteY156" fmla="*/ 3044555 h 3168646"/>
              <a:gd name="connsiteX157" fmla="*/ 1908479 w 3172463"/>
              <a:gd name="connsiteY157" fmla="*/ 3044555 h 3168646"/>
              <a:gd name="connsiteX158" fmla="*/ 1878660 w 3172463"/>
              <a:gd name="connsiteY158" fmla="*/ 3048403 h 3168646"/>
              <a:gd name="connsiteX159" fmla="*/ 1847878 w 3172463"/>
              <a:gd name="connsiteY159" fmla="*/ 3056099 h 3168646"/>
              <a:gd name="connsiteX160" fmla="*/ 1819981 w 3172463"/>
              <a:gd name="connsiteY160" fmla="*/ 3067642 h 3168646"/>
              <a:gd name="connsiteX161" fmla="*/ 1791124 w 3172463"/>
              <a:gd name="connsiteY161" fmla="*/ 3083033 h 3168646"/>
              <a:gd name="connsiteX162" fmla="*/ 1762267 w 3172463"/>
              <a:gd name="connsiteY162" fmla="*/ 3098425 h 3168646"/>
              <a:gd name="connsiteX163" fmla="*/ 1733408 w 3172463"/>
              <a:gd name="connsiteY163" fmla="*/ 3115739 h 3168646"/>
              <a:gd name="connsiteX164" fmla="*/ 1705511 w 3172463"/>
              <a:gd name="connsiteY164" fmla="*/ 3132093 h 3168646"/>
              <a:gd name="connsiteX165" fmla="*/ 1675692 w 3172463"/>
              <a:gd name="connsiteY165" fmla="*/ 3146521 h 3168646"/>
              <a:gd name="connsiteX166" fmla="*/ 1646833 w 3172463"/>
              <a:gd name="connsiteY166" fmla="*/ 3158065 h 3168646"/>
              <a:gd name="connsiteX167" fmla="*/ 1617013 w 3172463"/>
              <a:gd name="connsiteY167" fmla="*/ 3165761 h 3168646"/>
              <a:gd name="connsiteX168" fmla="*/ 1586232 w 3172463"/>
              <a:gd name="connsiteY168" fmla="*/ 3168646 h 3168646"/>
              <a:gd name="connsiteX169" fmla="*/ 1555450 w 3172463"/>
              <a:gd name="connsiteY169" fmla="*/ 3165761 h 3168646"/>
              <a:gd name="connsiteX170" fmla="*/ 1525630 w 3172463"/>
              <a:gd name="connsiteY170" fmla="*/ 3158065 h 3168646"/>
              <a:gd name="connsiteX171" fmla="*/ 1496773 w 3172463"/>
              <a:gd name="connsiteY171" fmla="*/ 3146521 h 3168646"/>
              <a:gd name="connsiteX172" fmla="*/ 1466952 w 3172463"/>
              <a:gd name="connsiteY172" fmla="*/ 3132093 h 3168646"/>
              <a:gd name="connsiteX173" fmla="*/ 1439055 w 3172463"/>
              <a:gd name="connsiteY173" fmla="*/ 3115739 h 3168646"/>
              <a:gd name="connsiteX174" fmla="*/ 1410198 w 3172463"/>
              <a:gd name="connsiteY174" fmla="*/ 3098425 h 3168646"/>
              <a:gd name="connsiteX175" fmla="*/ 1381339 w 3172463"/>
              <a:gd name="connsiteY175" fmla="*/ 3083033 h 3168646"/>
              <a:gd name="connsiteX176" fmla="*/ 1352482 w 3172463"/>
              <a:gd name="connsiteY176" fmla="*/ 3067642 h 3168646"/>
              <a:gd name="connsiteX177" fmla="*/ 1323624 w 3172463"/>
              <a:gd name="connsiteY177" fmla="*/ 3056099 h 3168646"/>
              <a:gd name="connsiteX178" fmla="*/ 1293804 w 3172463"/>
              <a:gd name="connsiteY178" fmla="*/ 3048403 h 3168646"/>
              <a:gd name="connsiteX179" fmla="*/ 1263984 w 3172463"/>
              <a:gd name="connsiteY179" fmla="*/ 3044555 h 3168646"/>
              <a:gd name="connsiteX180" fmla="*/ 1232239 w 3172463"/>
              <a:gd name="connsiteY180" fmla="*/ 3044555 h 3168646"/>
              <a:gd name="connsiteX181" fmla="*/ 1199534 w 3172463"/>
              <a:gd name="connsiteY181" fmla="*/ 3046480 h 3168646"/>
              <a:gd name="connsiteX182" fmla="*/ 1166828 w 3172463"/>
              <a:gd name="connsiteY182" fmla="*/ 3050327 h 3168646"/>
              <a:gd name="connsiteX183" fmla="*/ 1134122 w 3172463"/>
              <a:gd name="connsiteY183" fmla="*/ 3055137 h 3168646"/>
              <a:gd name="connsiteX184" fmla="*/ 1101416 w 3172463"/>
              <a:gd name="connsiteY184" fmla="*/ 3058984 h 3168646"/>
              <a:gd name="connsiteX185" fmla="*/ 1068710 w 3172463"/>
              <a:gd name="connsiteY185" fmla="*/ 3061870 h 3168646"/>
              <a:gd name="connsiteX186" fmla="*/ 1037929 w 3172463"/>
              <a:gd name="connsiteY186" fmla="*/ 3060909 h 3168646"/>
              <a:gd name="connsiteX187" fmla="*/ 1008109 w 3172463"/>
              <a:gd name="connsiteY187" fmla="*/ 3057061 h 3168646"/>
              <a:gd name="connsiteX188" fmla="*/ 979251 w 3172463"/>
              <a:gd name="connsiteY188" fmla="*/ 3048403 h 3168646"/>
              <a:gd name="connsiteX189" fmla="*/ 955203 w 3172463"/>
              <a:gd name="connsiteY189" fmla="*/ 3035898 h 3168646"/>
              <a:gd name="connsiteX190" fmla="*/ 932115 w 3172463"/>
              <a:gd name="connsiteY190" fmla="*/ 3019544 h 3168646"/>
              <a:gd name="connsiteX191" fmla="*/ 911915 w 3172463"/>
              <a:gd name="connsiteY191" fmla="*/ 3000306 h 3168646"/>
              <a:gd name="connsiteX192" fmla="*/ 891714 w 3172463"/>
              <a:gd name="connsiteY192" fmla="*/ 2978181 h 3168646"/>
              <a:gd name="connsiteX193" fmla="*/ 873438 w 3172463"/>
              <a:gd name="connsiteY193" fmla="*/ 2955095 h 3168646"/>
              <a:gd name="connsiteX194" fmla="*/ 855161 w 3172463"/>
              <a:gd name="connsiteY194" fmla="*/ 2931046 h 3168646"/>
              <a:gd name="connsiteX195" fmla="*/ 836884 w 3172463"/>
              <a:gd name="connsiteY195" fmla="*/ 2906997 h 3168646"/>
              <a:gd name="connsiteX196" fmla="*/ 818608 w 3172463"/>
              <a:gd name="connsiteY196" fmla="*/ 2883911 h 3168646"/>
              <a:gd name="connsiteX197" fmla="*/ 799368 w 3172463"/>
              <a:gd name="connsiteY197" fmla="*/ 2861786 h 3168646"/>
              <a:gd name="connsiteX198" fmla="*/ 777244 w 3172463"/>
              <a:gd name="connsiteY198" fmla="*/ 2842547 h 3168646"/>
              <a:gd name="connsiteX199" fmla="*/ 756081 w 3172463"/>
              <a:gd name="connsiteY199" fmla="*/ 2825232 h 3168646"/>
              <a:gd name="connsiteX200" fmla="*/ 732033 w 3172463"/>
              <a:gd name="connsiteY200" fmla="*/ 2811765 h 3168646"/>
              <a:gd name="connsiteX201" fmla="*/ 706061 w 3172463"/>
              <a:gd name="connsiteY201" fmla="*/ 2800222 h 3168646"/>
              <a:gd name="connsiteX202" fmla="*/ 678165 w 3172463"/>
              <a:gd name="connsiteY202" fmla="*/ 2790602 h 3168646"/>
              <a:gd name="connsiteX203" fmla="*/ 649306 w 3172463"/>
              <a:gd name="connsiteY203" fmla="*/ 2781945 h 3168646"/>
              <a:gd name="connsiteX204" fmla="*/ 620449 w 3172463"/>
              <a:gd name="connsiteY204" fmla="*/ 2774249 h 3168646"/>
              <a:gd name="connsiteX205" fmla="*/ 590629 w 3172463"/>
              <a:gd name="connsiteY205" fmla="*/ 2766553 h 3168646"/>
              <a:gd name="connsiteX206" fmla="*/ 562733 w 3172463"/>
              <a:gd name="connsiteY206" fmla="*/ 2757896 h 3168646"/>
              <a:gd name="connsiteX207" fmla="*/ 534836 w 3172463"/>
              <a:gd name="connsiteY207" fmla="*/ 2748276 h 3168646"/>
              <a:gd name="connsiteX208" fmla="*/ 508865 w 3172463"/>
              <a:gd name="connsiteY208" fmla="*/ 2736733 h 3168646"/>
              <a:gd name="connsiteX209" fmla="*/ 485778 w 3172463"/>
              <a:gd name="connsiteY209" fmla="*/ 2722304 h 3168646"/>
              <a:gd name="connsiteX210" fmla="*/ 464615 w 3172463"/>
              <a:gd name="connsiteY210" fmla="*/ 2704989 h 3168646"/>
              <a:gd name="connsiteX211" fmla="*/ 447301 w 3172463"/>
              <a:gd name="connsiteY211" fmla="*/ 2683827 h 3168646"/>
              <a:gd name="connsiteX212" fmla="*/ 432872 w 3172463"/>
              <a:gd name="connsiteY212" fmla="*/ 2660739 h 3168646"/>
              <a:gd name="connsiteX213" fmla="*/ 421328 w 3172463"/>
              <a:gd name="connsiteY213" fmla="*/ 2634767 h 3168646"/>
              <a:gd name="connsiteX214" fmla="*/ 411709 w 3172463"/>
              <a:gd name="connsiteY214" fmla="*/ 2606871 h 3168646"/>
              <a:gd name="connsiteX215" fmla="*/ 403052 w 3172463"/>
              <a:gd name="connsiteY215" fmla="*/ 2578974 h 3168646"/>
              <a:gd name="connsiteX216" fmla="*/ 395356 w 3172463"/>
              <a:gd name="connsiteY216" fmla="*/ 2549154 h 3168646"/>
              <a:gd name="connsiteX217" fmla="*/ 387660 w 3172463"/>
              <a:gd name="connsiteY217" fmla="*/ 2520296 h 3168646"/>
              <a:gd name="connsiteX218" fmla="*/ 379003 w 3172463"/>
              <a:gd name="connsiteY218" fmla="*/ 2491437 h 3168646"/>
              <a:gd name="connsiteX219" fmla="*/ 369384 w 3172463"/>
              <a:gd name="connsiteY219" fmla="*/ 2463540 h 3168646"/>
              <a:gd name="connsiteX220" fmla="*/ 357840 w 3172463"/>
              <a:gd name="connsiteY220" fmla="*/ 2437568 h 3168646"/>
              <a:gd name="connsiteX221" fmla="*/ 344373 w 3172463"/>
              <a:gd name="connsiteY221" fmla="*/ 2413519 h 3168646"/>
              <a:gd name="connsiteX222" fmla="*/ 327059 w 3172463"/>
              <a:gd name="connsiteY222" fmla="*/ 2392356 h 3168646"/>
              <a:gd name="connsiteX223" fmla="*/ 307820 w 3172463"/>
              <a:gd name="connsiteY223" fmla="*/ 2370232 h 3168646"/>
              <a:gd name="connsiteX224" fmla="*/ 285695 w 3172463"/>
              <a:gd name="connsiteY224" fmla="*/ 2350993 h 3168646"/>
              <a:gd name="connsiteX225" fmla="*/ 261646 w 3172463"/>
              <a:gd name="connsiteY225" fmla="*/ 2332716 h 3168646"/>
              <a:gd name="connsiteX226" fmla="*/ 237598 w 3172463"/>
              <a:gd name="connsiteY226" fmla="*/ 2314439 h 3168646"/>
              <a:gd name="connsiteX227" fmla="*/ 213551 w 3172463"/>
              <a:gd name="connsiteY227" fmla="*/ 2296163 h 3168646"/>
              <a:gd name="connsiteX228" fmla="*/ 190463 w 3172463"/>
              <a:gd name="connsiteY228" fmla="*/ 2277885 h 3168646"/>
              <a:gd name="connsiteX229" fmla="*/ 168339 w 3172463"/>
              <a:gd name="connsiteY229" fmla="*/ 2257685 h 3168646"/>
              <a:gd name="connsiteX230" fmla="*/ 149100 w 3172463"/>
              <a:gd name="connsiteY230" fmla="*/ 2237484 h 3168646"/>
              <a:gd name="connsiteX231" fmla="*/ 132748 w 3172463"/>
              <a:gd name="connsiteY231" fmla="*/ 2214397 h 3168646"/>
              <a:gd name="connsiteX232" fmla="*/ 120243 w 3172463"/>
              <a:gd name="connsiteY232" fmla="*/ 2190349 h 3168646"/>
              <a:gd name="connsiteX233" fmla="*/ 111586 w 3172463"/>
              <a:gd name="connsiteY233" fmla="*/ 2161491 h 3168646"/>
              <a:gd name="connsiteX234" fmla="*/ 107738 w 3172463"/>
              <a:gd name="connsiteY234" fmla="*/ 2131670 h 3168646"/>
              <a:gd name="connsiteX235" fmla="*/ 106775 w 3172463"/>
              <a:gd name="connsiteY235" fmla="*/ 2100887 h 3168646"/>
              <a:gd name="connsiteX236" fmla="*/ 109661 w 3172463"/>
              <a:gd name="connsiteY236" fmla="*/ 2068181 h 3168646"/>
              <a:gd name="connsiteX237" fmla="*/ 113509 w 3172463"/>
              <a:gd name="connsiteY237" fmla="*/ 2035476 h 3168646"/>
              <a:gd name="connsiteX238" fmla="*/ 118318 w 3172463"/>
              <a:gd name="connsiteY238" fmla="*/ 2002769 h 3168646"/>
              <a:gd name="connsiteX239" fmla="*/ 122166 w 3172463"/>
              <a:gd name="connsiteY239" fmla="*/ 1970063 h 3168646"/>
              <a:gd name="connsiteX240" fmla="*/ 124091 w 3172463"/>
              <a:gd name="connsiteY240" fmla="*/ 1937358 h 3168646"/>
              <a:gd name="connsiteX241" fmla="*/ 124091 w 3172463"/>
              <a:gd name="connsiteY241" fmla="*/ 1905613 h 3168646"/>
              <a:gd name="connsiteX242" fmla="*/ 120243 w 3172463"/>
              <a:gd name="connsiteY242" fmla="*/ 1875793 h 3168646"/>
              <a:gd name="connsiteX243" fmla="*/ 112547 w 3172463"/>
              <a:gd name="connsiteY243" fmla="*/ 1845972 h 3168646"/>
              <a:gd name="connsiteX244" fmla="*/ 101004 w 3172463"/>
              <a:gd name="connsiteY244" fmla="*/ 1818075 h 3168646"/>
              <a:gd name="connsiteX245" fmla="*/ 86575 w 3172463"/>
              <a:gd name="connsiteY245" fmla="*/ 1789218 h 3168646"/>
              <a:gd name="connsiteX246" fmla="*/ 70222 w 3172463"/>
              <a:gd name="connsiteY246" fmla="*/ 1760360 h 3168646"/>
              <a:gd name="connsiteX247" fmla="*/ 52908 w 3172463"/>
              <a:gd name="connsiteY247" fmla="*/ 1731501 h 3168646"/>
              <a:gd name="connsiteX248" fmla="*/ 36555 w 3172463"/>
              <a:gd name="connsiteY248" fmla="*/ 1703604 h 3168646"/>
              <a:gd name="connsiteX249" fmla="*/ 22125 w 3172463"/>
              <a:gd name="connsiteY249" fmla="*/ 1673784 h 3168646"/>
              <a:gd name="connsiteX250" fmla="*/ 10582 w 3172463"/>
              <a:gd name="connsiteY250" fmla="*/ 1644925 h 3168646"/>
              <a:gd name="connsiteX251" fmla="*/ 2886 w 3172463"/>
              <a:gd name="connsiteY251" fmla="*/ 1615105 h 3168646"/>
              <a:gd name="connsiteX252" fmla="*/ 0 w 3172463"/>
              <a:gd name="connsiteY252" fmla="*/ 1584323 h 3168646"/>
              <a:gd name="connsiteX253" fmla="*/ 2886 w 3172463"/>
              <a:gd name="connsiteY253" fmla="*/ 1553541 h 3168646"/>
              <a:gd name="connsiteX254" fmla="*/ 10582 w 3172463"/>
              <a:gd name="connsiteY254" fmla="*/ 1523721 h 3168646"/>
              <a:gd name="connsiteX255" fmla="*/ 22125 w 3172463"/>
              <a:gd name="connsiteY255" fmla="*/ 1494862 h 3168646"/>
              <a:gd name="connsiteX256" fmla="*/ 36555 w 3172463"/>
              <a:gd name="connsiteY256" fmla="*/ 1465043 h 3168646"/>
              <a:gd name="connsiteX257" fmla="*/ 52908 w 3172463"/>
              <a:gd name="connsiteY257" fmla="*/ 1437145 h 3168646"/>
              <a:gd name="connsiteX258" fmla="*/ 70222 w 3172463"/>
              <a:gd name="connsiteY258" fmla="*/ 1408288 h 3168646"/>
              <a:gd name="connsiteX259" fmla="*/ 86575 w 3172463"/>
              <a:gd name="connsiteY259" fmla="*/ 1379429 h 3168646"/>
              <a:gd name="connsiteX260" fmla="*/ 101004 w 3172463"/>
              <a:gd name="connsiteY260" fmla="*/ 1350571 h 3168646"/>
              <a:gd name="connsiteX261" fmla="*/ 112547 w 3172463"/>
              <a:gd name="connsiteY261" fmla="*/ 1322674 h 3168646"/>
              <a:gd name="connsiteX262" fmla="*/ 120243 w 3172463"/>
              <a:gd name="connsiteY262" fmla="*/ 1292853 h 3168646"/>
              <a:gd name="connsiteX263" fmla="*/ 124091 w 3172463"/>
              <a:gd name="connsiteY263" fmla="*/ 1263034 h 3168646"/>
              <a:gd name="connsiteX264" fmla="*/ 124091 w 3172463"/>
              <a:gd name="connsiteY264" fmla="*/ 1231290 h 3168646"/>
              <a:gd name="connsiteX265" fmla="*/ 122166 w 3172463"/>
              <a:gd name="connsiteY265" fmla="*/ 1198583 h 3168646"/>
              <a:gd name="connsiteX266" fmla="*/ 118318 w 3172463"/>
              <a:gd name="connsiteY266" fmla="*/ 1165877 h 3168646"/>
              <a:gd name="connsiteX267" fmla="*/ 113509 w 3172463"/>
              <a:gd name="connsiteY267" fmla="*/ 1133171 h 3168646"/>
              <a:gd name="connsiteX268" fmla="*/ 109661 w 3172463"/>
              <a:gd name="connsiteY268" fmla="*/ 1100465 h 3168646"/>
              <a:gd name="connsiteX269" fmla="*/ 106775 w 3172463"/>
              <a:gd name="connsiteY269" fmla="*/ 1067759 h 3168646"/>
              <a:gd name="connsiteX270" fmla="*/ 107738 w 3172463"/>
              <a:gd name="connsiteY270" fmla="*/ 1036977 h 3168646"/>
              <a:gd name="connsiteX271" fmla="*/ 111586 w 3172463"/>
              <a:gd name="connsiteY271" fmla="*/ 1007156 h 3168646"/>
              <a:gd name="connsiteX272" fmla="*/ 120243 w 3172463"/>
              <a:gd name="connsiteY272" fmla="*/ 978298 h 3168646"/>
              <a:gd name="connsiteX273" fmla="*/ 132748 w 3172463"/>
              <a:gd name="connsiteY273" fmla="*/ 954249 h 3168646"/>
              <a:gd name="connsiteX274" fmla="*/ 149100 w 3172463"/>
              <a:gd name="connsiteY274" fmla="*/ 931163 h 3168646"/>
              <a:gd name="connsiteX275" fmla="*/ 168339 w 3172463"/>
              <a:gd name="connsiteY275" fmla="*/ 910962 h 3168646"/>
              <a:gd name="connsiteX276" fmla="*/ 190463 w 3172463"/>
              <a:gd name="connsiteY276" fmla="*/ 890761 h 3168646"/>
              <a:gd name="connsiteX277" fmla="*/ 213551 w 3172463"/>
              <a:gd name="connsiteY277" fmla="*/ 872484 h 3168646"/>
              <a:gd name="connsiteX278" fmla="*/ 237598 w 3172463"/>
              <a:gd name="connsiteY278" fmla="*/ 854207 h 3168646"/>
              <a:gd name="connsiteX279" fmla="*/ 261646 w 3172463"/>
              <a:gd name="connsiteY279" fmla="*/ 835930 h 3168646"/>
              <a:gd name="connsiteX280" fmla="*/ 285695 w 3172463"/>
              <a:gd name="connsiteY280" fmla="*/ 817653 h 3168646"/>
              <a:gd name="connsiteX281" fmla="*/ 307820 w 3172463"/>
              <a:gd name="connsiteY281" fmla="*/ 798415 h 3168646"/>
              <a:gd name="connsiteX282" fmla="*/ 327059 w 3172463"/>
              <a:gd name="connsiteY282" fmla="*/ 776290 h 3168646"/>
              <a:gd name="connsiteX283" fmla="*/ 344373 w 3172463"/>
              <a:gd name="connsiteY283" fmla="*/ 755127 h 3168646"/>
              <a:gd name="connsiteX284" fmla="*/ 357840 w 3172463"/>
              <a:gd name="connsiteY284" fmla="*/ 731079 h 3168646"/>
              <a:gd name="connsiteX285" fmla="*/ 369384 w 3172463"/>
              <a:gd name="connsiteY285" fmla="*/ 705106 h 3168646"/>
              <a:gd name="connsiteX286" fmla="*/ 379003 w 3172463"/>
              <a:gd name="connsiteY286" fmla="*/ 677209 h 3168646"/>
              <a:gd name="connsiteX287" fmla="*/ 387660 w 3172463"/>
              <a:gd name="connsiteY287" fmla="*/ 648350 h 3168646"/>
              <a:gd name="connsiteX288" fmla="*/ 395356 w 3172463"/>
              <a:gd name="connsiteY288" fmla="*/ 619492 h 3168646"/>
              <a:gd name="connsiteX289" fmla="*/ 403052 w 3172463"/>
              <a:gd name="connsiteY289" fmla="*/ 589672 h 3168646"/>
              <a:gd name="connsiteX290" fmla="*/ 411709 w 3172463"/>
              <a:gd name="connsiteY290" fmla="*/ 561776 h 3168646"/>
              <a:gd name="connsiteX291" fmla="*/ 421328 w 3172463"/>
              <a:gd name="connsiteY291" fmla="*/ 533879 h 3168646"/>
              <a:gd name="connsiteX292" fmla="*/ 432872 w 3172463"/>
              <a:gd name="connsiteY292" fmla="*/ 507907 h 3168646"/>
              <a:gd name="connsiteX293" fmla="*/ 447301 w 3172463"/>
              <a:gd name="connsiteY293" fmla="*/ 484821 h 3168646"/>
              <a:gd name="connsiteX294" fmla="*/ 464615 w 3172463"/>
              <a:gd name="connsiteY294" fmla="*/ 463658 h 3168646"/>
              <a:gd name="connsiteX295" fmla="*/ 485778 w 3172463"/>
              <a:gd name="connsiteY295" fmla="*/ 446343 h 3168646"/>
              <a:gd name="connsiteX296" fmla="*/ 508865 w 3172463"/>
              <a:gd name="connsiteY296" fmla="*/ 431914 h 3168646"/>
              <a:gd name="connsiteX297" fmla="*/ 534836 w 3172463"/>
              <a:gd name="connsiteY297" fmla="*/ 420370 h 3168646"/>
              <a:gd name="connsiteX298" fmla="*/ 562733 w 3172463"/>
              <a:gd name="connsiteY298" fmla="*/ 410751 h 3168646"/>
              <a:gd name="connsiteX299" fmla="*/ 590629 w 3172463"/>
              <a:gd name="connsiteY299" fmla="*/ 402093 h 3168646"/>
              <a:gd name="connsiteX300" fmla="*/ 620449 w 3172463"/>
              <a:gd name="connsiteY300" fmla="*/ 394397 h 3168646"/>
              <a:gd name="connsiteX301" fmla="*/ 649306 w 3172463"/>
              <a:gd name="connsiteY301" fmla="*/ 386701 h 3168646"/>
              <a:gd name="connsiteX302" fmla="*/ 678165 w 3172463"/>
              <a:gd name="connsiteY302" fmla="*/ 378044 h 3168646"/>
              <a:gd name="connsiteX303" fmla="*/ 706061 w 3172463"/>
              <a:gd name="connsiteY303" fmla="*/ 368425 h 3168646"/>
              <a:gd name="connsiteX304" fmla="*/ 732033 w 3172463"/>
              <a:gd name="connsiteY304" fmla="*/ 356881 h 3168646"/>
              <a:gd name="connsiteX305" fmla="*/ 756081 w 3172463"/>
              <a:gd name="connsiteY305" fmla="*/ 343415 h 3168646"/>
              <a:gd name="connsiteX306" fmla="*/ 777244 w 3172463"/>
              <a:gd name="connsiteY306" fmla="*/ 326100 h 3168646"/>
              <a:gd name="connsiteX307" fmla="*/ 799368 w 3172463"/>
              <a:gd name="connsiteY307" fmla="*/ 306860 h 3168646"/>
              <a:gd name="connsiteX308" fmla="*/ 818608 w 3172463"/>
              <a:gd name="connsiteY308" fmla="*/ 284735 h 3168646"/>
              <a:gd name="connsiteX309" fmla="*/ 836884 w 3172463"/>
              <a:gd name="connsiteY309" fmla="*/ 261649 h 3168646"/>
              <a:gd name="connsiteX310" fmla="*/ 855161 w 3172463"/>
              <a:gd name="connsiteY310" fmla="*/ 237601 h 3168646"/>
              <a:gd name="connsiteX311" fmla="*/ 873438 w 3172463"/>
              <a:gd name="connsiteY311" fmla="*/ 213551 h 3168646"/>
              <a:gd name="connsiteX312" fmla="*/ 891714 w 3172463"/>
              <a:gd name="connsiteY312" fmla="*/ 190465 h 3168646"/>
              <a:gd name="connsiteX313" fmla="*/ 911915 w 3172463"/>
              <a:gd name="connsiteY313" fmla="*/ 168340 h 3168646"/>
              <a:gd name="connsiteX314" fmla="*/ 932115 w 3172463"/>
              <a:gd name="connsiteY314" fmla="*/ 149102 h 3168646"/>
              <a:gd name="connsiteX315" fmla="*/ 955203 w 3172463"/>
              <a:gd name="connsiteY315" fmla="*/ 132748 h 3168646"/>
              <a:gd name="connsiteX316" fmla="*/ 979251 w 3172463"/>
              <a:gd name="connsiteY316" fmla="*/ 120243 h 3168646"/>
              <a:gd name="connsiteX317" fmla="*/ 1008109 w 3172463"/>
              <a:gd name="connsiteY317" fmla="*/ 111585 h 3168646"/>
              <a:gd name="connsiteX318" fmla="*/ 1037929 w 3172463"/>
              <a:gd name="connsiteY318" fmla="*/ 107738 h 3168646"/>
              <a:gd name="connsiteX319" fmla="*/ 1068710 w 3172463"/>
              <a:gd name="connsiteY319" fmla="*/ 106776 h 3168646"/>
              <a:gd name="connsiteX320" fmla="*/ 1101416 w 3172463"/>
              <a:gd name="connsiteY320" fmla="*/ 109662 h 3168646"/>
              <a:gd name="connsiteX321" fmla="*/ 1134122 w 3172463"/>
              <a:gd name="connsiteY321" fmla="*/ 113510 h 3168646"/>
              <a:gd name="connsiteX322" fmla="*/ 1166828 w 3172463"/>
              <a:gd name="connsiteY322" fmla="*/ 118320 h 3168646"/>
              <a:gd name="connsiteX323" fmla="*/ 1199534 w 3172463"/>
              <a:gd name="connsiteY323" fmla="*/ 122167 h 3168646"/>
              <a:gd name="connsiteX324" fmla="*/ 1232239 w 3172463"/>
              <a:gd name="connsiteY324" fmla="*/ 124091 h 3168646"/>
              <a:gd name="connsiteX325" fmla="*/ 1263984 w 3172463"/>
              <a:gd name="connsiteY325" fmla="*/ 124091 h 3168646"/>
              <a:gd name="connsiteX326" fmla="*/ 1293804 w 3172463"/>
              <a:gd name="connsiteY326" fmla="*/ 120243 h 3168646"/>
              <a:gd name="connsiteX327" fmla="*/ 1323624 w 3172463"/>
              <a:gd name="connsiteY327" fmla="*/ 112547 h 3168646"/>
              <a:gd name="connsiteX328" fmla="*/ 1352482 w 3172463"/>
              <a:gd name="connsiteY328" fmla="*/ 101004 h 3168646"/>
              <a:gd name="connsiteX329" fmla="*/ 1381339 w 3172463"/>
              <a:gd name="connsiteY329" fmla="*/ 85613 h 3168646"/>
              <a:gd name="connsiteX330" fmla="*/ 1410198 w 3172463"/>
              <a:gd name="connsiteY330" fmla="*/ 70222 h 3168646"/>
              <a:gd name="connsiteX331" fmla="*/ 1439055 w 3172463"/>
              <a:gd name="connsiteY331" fmla="*/ 52907 h 3168646"/>
              <a:gd name="connsiteX332" fmla="*/ 1466952 w 3172463"/>
              <a:gd name="connsiteY332" fmla="*/ 36554 h 3168646"/>
              <a:gd name="connsiteX333" fmla="*/ 1496773 w 3172463"/>
              <a:gd name="connsiteY333" fmla="*/ 22125 h 3168646"/>
              <a:gd name="connsiteX334" fmla="*/ 1525630 w 3172463"/>
              <a:gd name="connsiteY334" fmla="*/ 10581 h 3168646"/>
              <a:gd name="connsiteX335" fmla="*/ 1555450 w 3172463"/>
              <a:gd name="connsiteY335" fmla="*/ 2885 h 3168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3172463" h="3168646">
                <a:moveTo>
                  <a:pt x="1586232" y="0"/>
                </a:moveTo>
                <a:lnTo>
                  <a:pt x="1617013" y="2885"/>
                </a:lnTo>
                <a:lnTo>
                  <a:pt x="1646833" y="10581"/>
                </a:lnTo>
                <a:lnTo>
                  <a:pt x="1675692" y="22125"/>
                </a:lnTo>
                <a:lnTo>
                  <a:pt x="1705511" y="36554"/>
                </a:lnTo>
                <a:lnTo>
                  <a:pt x="1733408" y="52907"/>
                </a:lnTo>
                <a:lnTo>
                  <a:pt x="1762267" y="70222"/>
                </a:lnTo>
                <a:lnTo>
                  <a:pt x="1791124" y="85613"/>
                </a:lnTo>
                <a:lnTo>
                  <a:pt x="1819981" y="101004"/>
                </a:lnTo>
                <a:lnTo>
                  <a:pt x="1847878" y="112547"/>
                </a:lnTo>
                <a:lnTo>
                  <a:pt x="1878660" y="120243"/>
                </a:lnTo>
                <a:lnTo>
                  <a:pt x="1908479" y="124091"/>
                </a:lnTo>
                <a:lnTo>
                  <a:pt x="1940223" y="124091"/>
                </a:lnTo>
                <a:lnTo>
                  <a:pt x="1972930" y="122167"/>
                </a:lnTo>
                <a:lnTo>
                  <a:pt x="2005635" y="118320"/>
                </a:lnTo>
                <a:lnTo>
                  <a:pt x="2038341" y="113510"/>
                </a:lnTo>
                <a:lnTo>
                  <a:pt x="2071047" y="109662"/>
                </a:lnTo>
                <a:lnTo>
                  <a:pt x="2103753" y="106776"/>
                </a:lnTo>
                <a:lnTo>
                  <a:pt x="2134534" y="107738"/>
                </a:lnTo>
                <a:lnTo>
                  <a:pt x="2164354" y="111585"/>
                </a:lnTo>
                <a:lnTo>
                  <a:pt x="2193213" y="120243"/>
                </a:lnTo>
                <a:lnTo>
                  <a:pt x="2217262" y="132748"/>
                </a:lnTo>
                <a:lnTo>
                  <a:pt x="2240347" y="149102"/>
                </a:lnTo>
                <a:lnTo>
                  <a:pt x="2260548" y="168340"/>
                </a:lnTo>
                <a:lnTo>
                  <a:pt x="2280749" y="190465"/>
                </a:lnTo>
                <a:lnTo>
                  <a:pt x="2299026" y="213551"/>
                </a:lnTo>
                <a:lnTo>
                  <a:pt x="2317302" y="237601"/>
                </a:lnTo>
                <a:lnTo>
                  <a:pt x="2335579" y="261649"/>
                </a:lnTo>
                <a:lnTo>
                  <a:pt x="2353856" y="284735"/>
                </a:lnTo>
                <a:lnTo>
                  <a:pt x="2373095" y="306860"/>
                </a:lnTo>
                <a:lnTo>
                  <a:pt x="2395219" y="326100"/>
                </a:lnTo>
                <a:lnTo>
                  <a:pt x="2416382" y="343415"/>
                </a:lnTo>
                <a:lnTo>
                  <a:pt x="2440430" y="356881"/>
                </a:lnTo>
                <a:lnTo>
                  <a:pt x="2466403" y="368425"/>
                </a:lnTo>
                <a:lnTo>
                  <a:pt x="2494298" y="378044"/>
                </a:lnTo>
                <a:lnTo>
                  <a:pt x="2523156" y="386701"/>
                </a:lnTo>
                <a:lnTo>
                  <a:pt x="2552014" y="394397"/>
                </a:lnTo>
                <a:lnTo>
                  <a:pt x="2581835" y="402093"/>
                </a:lnTo>
                <a:lnTo>
                  <a:pt x="2609730" y="410751"/>
                </a:lnTo>
                <a:lnTo>
                  <a:pt x="2637626" y="420370"/>
                </a:lnTo>
                <a:lnTo>
                  <a:pt x="2663599" y="431914"/>
                </a:lnTo>
                <a:lnTo>
                  <a:pt x="2686686" y="446343"/>
                </a:lnTo>
                <a:lnTo>
                  <a:pt x="2707849" y="463658"/>
                </a:lnTo>
                <a:lnTo>
                  <a:pt x="2725162" y="484821"/>
                </a:lnTo>
                <a:lnTo>
                  <a:pt x="2739592" y="507907"/>
                </a:lnTo>
                <a:lnTo>
                  <a:pt x="2751135" y="533879"/>
                </a:lnTo>
                <a:lnTo>
                  <a:pt x="2760754" y="561776"/>
                </a:lnTo>
                <a:lnTo>
                  <a:pt x="2769411" y="589672"/>
                </a:lnTo>
                <a:lnTo>
                  <a:pt x="2777107" y="619492"/>
                </a:lnTo>
                <a:lnTo>
                  <a:pt x="2784803" y="648350"/>
                </a:lnTo>
                <a:lnTo>
                  <a:pt x="2793460" y="677209"/>
                </a:lnTo>
                <a:lnTo>
                  <a:pt x="2803080" y="705106"/>
                </a:lnTo>
                <a:lnTo>
                  <a:pt x="2814622" y="731079"/>
                </a:lnTo>
                <a:lnTo>
                  <a:pt x="2828090" y="755127"/>
                </a:lnTo>
                <a:lnTo>
                  <a:pt x="2845405" y="776290"/>
                </a:lnTo>
                <a:lnTo>
                  <a:pt x="2864644" y="798415"/>
                </a:lnTo>
                <a:lnTo>
                  <a:pt x="2886768" y="817653"/>
                </a:lnTo>
                <a:lnTo>
                  <a:pt x="2909855" y="835930"/>
                </a:lnTo>
                <a:lnTo>
                  <a:pt x="2934865" y="854207"/>
                </a:lnTo>
                <a:lnTo>
                  <a:pt x="2958913" y="872484"/>
                </a:lnTo>
                <a:lnTo>
                  <a:pt x="2982000" y="890761"/>
                </a:lnTo>
                <a:lnTo>
                  <a:pt x="3004124" y="910962"/>
                </a:lnTo>
                <a:lnTo>
                  <a:pt x="3023363" y="931163"/>
                </a:lnTo>
                <a:lnTo>
                  <a:pt x="3039716" y="954249"/>
                </a:lnTo>
                <a:lnTo>
                  <a:pt x="3052221" y="978298"/>
                </a:lnTo>
                <a:lnTo>
                  <a:pt x="3060879" y="1007156"/>
                </a:lnTo>
                <a:lnTo>
                  <a:pt x="3064726" y="1036977"/>
                </a:lnTo>
                <a:lnTo>
                  <a:pt x="3065689" y="1067759"/>
                </a:lnTo>
                <a:lnTo>
                  <a:pt x="3062802" y="1100465"/>
                </a:lnTo>
                <a:lnTo>
                  <a:pt x="3058954" y="1133171"/>
                </a:lnTo>
                <a:lnTo>
                  <a:pt x="3054145" y="1165877"/>
                </a:lnTo>
                <a:lnTo>
                  <a:pt x="3050297" y="1198583"/>
                </a:lnTo>
                <a:lnTo>
                  <a:pt x="3048374" y="1231290"/>
                </a:lnTo>
                <a:lnTo>
                  <a:pt x="3048374" y="1263034"/>
                </a:lnTo>
                <a:lnTo>
                  <a:pt x="3052221" y="1292853"/>
                </a:lnTo>
                <a:lnTo>
                  <a:pt x="3059916" y="1322674"/>
                </a:lnTo>
                <a:lnTo>
                  <a:pt x="3071460" y="1350571"/>
                </a:lnTo>
                <a:lnTo>
                  <a:pt x="3086851" y="1379429"/>
                </a:lnTo>
                <a:lnTo>
                  <a:pt x="3102242" y="1408288"/>
                </a:lnTo>
                <a:lnTo>
                  <a:pt x="3119557" y="1437145"/>
                </a:lnTo>
                <a:lnTo>
                  <a:pt x="3135909" y="1465043"/>
                </a:lnTo>
                <a:lnTo>
                  <a:pt x="3150339" y="1494862"/>
                </a:lnTo>
                <a:lnTo>
                  <a:pt x="3161881" y="1523721"/>
                </a:lnTo>
                <a:lnTo>
                  <a:pt x="3169577" y="1553541"/>
                </a:lnTo>
                <a:lnTo>
                  <a:pt x="3172463" y="1584323"/>
                </a:lnTo>
                <a:lnTo>
                  <a:pt x="3169577" y="1615105"/>
                </a:lnTo>
                <a:lnTo>
                  <a:pt x="3161881" y="1644925"/>
                </a:lnTo>
                <a:lnTo>
                  <a:pt x="3150339" y="1673784"/>
                </a:lnTo>
                <a:lnTo>
                  <a:pt x="3135909" y="1703604"/>
                </a:lnTo>
                <a:lnTo>
                  <a:pt x="3119557" y="1731501"/>
                </a:lnTo>
                <a:lnTo>
                  <a:pt x="3102242" y="1760360"/>
                </a:lnTo>
                <a:lnTo>
                  <a:pt x="3086851" y="1789218"/>
                </a:lnTo>
                <a:lnTo>
                  <a:pt x="3071460" y="1818075"/>
                </a:lnTo>
                <a:lnTo>
                  <a:pt x="3059916" y="1845972"/>
                </a:lnTo>
                <a:lnTo>
                  <a:pt x="3052221" y="1875793"/>
                </a:lnTo>
                <a:lnTo>
                  <a:pt x="3048374" y="1905613"/>
                </a:lnTo>
                <a:lnTo>
                  <a:pt x="3048374" y="1937358"/>
                </a:lnTo>
                <a:lnTo>
                  <a:pt x="3050297" y="1970063"/>
                </a:lnTo>
                <a:lnTo>
                  <a:pt x="3054145" y="2002769"/>
                </a:lnTo>
                <a:lnTo>
                  <a:pt x="3058954" y="2035476"/>
                </a:lnTo>
                <a:lnTo>
                  <a:pt x="3062802" y="2068181"/>
                </a:lnTo>
                <a:lnTo>
                  <a:pt x="3065689" y="2100887"/>
                </a:lnTo>
                <a:lnTo>
                  <a:pt x="3064726" y="2131670"/>
                </a:lnTo>
                <a:lnTo>
                  <a:pt x="3060879" y="2161491"/>
                </a:lnTo>
                <a:lnTo>
                  <a:pt x="3052221" y="2190349"/>
                </a:lnTo>
                <a:lnTo>
                  <a:pt x="3039716" y="2214397"/>
                </a:lnTo>
                <a:lnTo>
                  <a:pt x="3023363" y="2237484"/>
                </a:lnTo>
                <a:lnTo>
                  <a:pt x="3004124" y="2257685"/>
                </a:lnTo>
                <a:lnTo>
                  <a:pt x="2982000" y="2277885"/>
                </a:lnTo>
                <a:lnTo>
                  <a:pt x="2958913" y="2296163"/>
                </a:lnTo>
                <a:lnTo>
                  <a:pt x="2934865" y="2314439"/>
                </a:lnTo>
                <a:lnTo>
                  <a:pt x="2909855" y="2332716"/>
                </a:lnTo>
                <a:lnTo>
                  <a:pt x="2886768" y="2350993"/>
                </a:lnTo>
                <a:lnTo>
                  <a:pt x="2864644" y="2370232"/>
                </a:lnTo>
                <a:lnTo>
                  <a:pt x="2845405" y="2392356"/>
                </a:lnTo>
                <a:lnTo>
                  <a:pt x="2828090" y="2413519"/>
                </a:lnTo>
                <a:lnTo>
                  <a:pt x="2814622" y="2437568"/>
                </a:lnTo>
                <a:lnTo>
                  <a:pt x="2803080" y="2463540"/>
                </a:lnTo>
                <a:lnTo>
                  <a:pt x="2793460" y="2491437"/>
                </a:lnTo>
                <a:lnTo>
                  <a:pt x="2784803" y="2520296"/>
                </a:lnTo>
                <a:lnTo>
                  <a:pt x="2777107" y="2549154"/>
                </a:lnTo>
                <a:lnTo>
                  <a:pt x="2769411" y="2578974"/>
                </a:lnTo>
                <a:lnTo>
                  <a:pt x="2760754" y="2606871"/>
                </a:lnTo>
                <a:lnTo>
                  <a:pt x="2751135" y="2634767"/>
                </a:lnTo>
                <a:lnTo>
                  <a:pt x="2739592" y="2660739"/>
                </a:lnTo>
                <a:lnTo>
                  <a:pt x="2725162" y="2683827"/>
                </a:lnTo>
                <a:lnTo>
                  <a:pt x="2707849" y="2704989"/>
                </a:lnTo>
                <a:lnTo>
                  <a:pt x="2686686" y="2722304"/>
                </a:lnTo>
                <a:lnTo>
                  <a:pt x="2663599" y="2736733"/>
                </a:lnTo>
                <a:lnTo>
                  <a:pt x="2637626" y="2748276"/>
                </a:lnTo>
                <a:lnTo>
                  <a:pt x="2609730" y="2757896"/>
                </a:lnTo>
                <a:lnTo>
                  <a:pt x="2581835" y="2766553"/>
                </a:lnTo>
                <a:lnTo>
                  <a:pt x="2552014" y="2774249"/>
                </a:lnTo>
                <a:lnTo>
                  <a:pt x="2523156" y="2781945"/>
                </a:lnTo>
                <a:lnTo>
                  <a:pt x="2494298" y="2790602"/>
                </a:lnTo>
                <a:lnTo>
                  <a:pt x="2466403" y="2800222"/>
                </a:lnTo>
                <a:lnTo>
                  <a:pt x="2440430" y="2811765"/>
                </a:lnTo>
                <a:lnTo>
                  <a:pt x="2416382" y="2825232"/>
                </a:lnTo>
                <a:lnTo>
                  <a:pt x="2395219" y="2842547"/>
                </a:lnTo>
                <a:lnTo>
                  <a:pt x="2373095" y="2861786"/>
                </a:lnTo>
                <a:lnTo>
                  <a:pt x="2353856" y="2883911"/>
                </a:lnTo>
                <a:lnTo>
                  <a:pt x="2335579" y="2906997"/>
                </a:lnTo>
                <a:lnTo>
                  <a:pt x="2317302" y="2931046"/>
                </a:lnTo>
                <a:lnTo>
                  <a:pt x="2299026" y="2955095"/>
                </a:lnTo>
                <a:lnTo>
                  <a:pt x="2280749" y="2978181"/>
                </a:lnTo>
                <a:lnTo>
                  <a:pt x="2260548" y="3000306"/>
                </a:lnTo>
                <a:lnTo>
                  <a:pt x="2240347" y="3019544"/>
                </a:lnTo>
                <a:lnTo>
                  <a:pt x="2217262" y="3035898"/>
                </a:lnTo>
                <a:lnTo>
                  <a:pt x="2193213" y="3048403"/>
                </a:lnTo>
                <a:lnTo>
                  <a:pt x="2164354" y="3057061"/>
                </a:lnTo>
                <a:lnTo>
                  <a:pt x="2134534" y="3060909"/>
                </a:lnTo>
                <a:lnTo>
                  <a:pt x="2103753" y="3061870"/>
                </a:lnTo>
                <a:lnTo>
                  <a:pt x="2071047" y="3058984"/>
                </a:lnTo>
                <a:lnTo>
                  <a:pt x="2038341" y="3055137"/>
                </a:lnTo>
                <a:lnTo>
                  <a:pt x="2005635" y="3050327"/>
                </a:lnTo>
                <a:lnTo>
                  <a:pt x="1972930" y="3046480"/>
                </a:lnTo>
                <a:lnTo>
                  <a:pt x="1940223" y="3044555"/>
                </a:lnTo>
                <a:lnTo>
                  <a:pt x="1908479" y="3044555"/>
                </a:lnTo>
                <a:lnTo>
                  <a:pt x="1878660" y="3048403"/>
                </a:lnTo>
                <a:lnTo>
                  <a:pt x="1847878" y="3056099"/>
                </a:lnTo>
                <a:lnTo>
                  <a:pt x="1819981" y="3067642"/>
                </a:lnTo>
                <a:lnTo>
                  <a:pt x="1791124" y="3083033"/>
                </a:lnTo>
                <a:lnTo>
                  <a:pt x="1762267" y="3098425"/>
                </a:lnTo>
                <a:lnTo>
                  <a:pt x="1733408" y="3115739"/>
                </a:lnTo>
                <a:lnTo>
                  <a:pt x="1705511" y="3132093"/>
                </a:lnTo>
                <a:lnTo>
                  <a:pt x="1675692" y="3146521"/>
                </a:lnTo>
                <a:lnTo>
                  <a:pt x="1646833" y="3158065"/>
                </a:lnTo>
                <a:lnTo>
                  <a:pt x="1617013" y="3165761"/>
                </a:lnTo>
                <a:lnTo>
                  <a:pt x="1586232" y="3168646"/>
                </a:lnTo>
                <a:lnTo>
                  <a:pt x="1555450" y="3165761"/>
                </a:lnTo>
                <a:lnTo>
                  <a:pt x="1525630" y="3158065"/>
                </a:lnTo>
                <a:lnTo>
                  <a:pt x="1496773" y="3146521"/>
                </a:lnTo>
                <a:lnTo>
                  <a:pt x="1466952" y="3132093"/>
                </a:lnTo>
                <a:lnTo>
                  <a:pt x="1439055" y="3115739"/>
                </a:lnTo>
                <a:lnTo>
                  <a:pt x="1410198" y="3098425"/>
                </a:lnTo>
                <a:lnTo>
                  <a:pt x="1381339" y="3083033"/>
                </a:lnTo>
                <a:lnTo>
                  <a:pt x="1352482" y="3067642"/>
                </a:lnTo>
                <a:lnTo>
                  <a:pt x="1323624" y="3056099"/>
                </a:lnTo>
                <a:lnTo>
                  <a:pt x="1293804" y="3048403"/>
                </a:lnTo>
                <a:lnTo>
                  <a:pt x="1263984" y="3044555"/>
                </a:lnTo>
                <a:lnTo>
                  <a:pt x="1232239" y="3044555"/>
                </a:lnTo>
                <a:lnTo>
                  <a:pt x="1199534" y="3046480"/>
                </a:lnTo>
                <a:lnTo>
                  <a:pt x="1166828" y="3050327"/>
                </a:lnTo>
                <a:lnTo>
                  <a:pt x="1134122" y="3055137"/>
                </a:lnTo>
                <a:lnTo>
                  <a:pt x="1101416" y="3058984"/>
                </a:lnTo>
                <a:lnTo>
                  <a:pt x="1068710" y="3061870"/>
                </a:lnTo>
                <a:lnTo>
                  <a:pt x="1037929" y="3060909"/>
                </a:lnTo>
                <a:lnTo>
                  <a:pt x="1008109" y="3057061"/>
                </a:lnTo>
                <a:lnTo>
                  <a:pt x="979251" y="3048403"/>
                </a:lnTo>
                <a:lnTo>
                  <a:pt x="955203" y="3035898"/>
                </a:lnTo>
                <a:lnTo>
                  <a:pt x="932115" y="3019544"/>
                </a:lnTo>
                <a:lnTo>
                  <a:pt x="911915" y="3000306"/>
                </a:lnTo>
                <a:lnTo>
                  <a:pt x="891714" y="2978181"/>
                </a:lnTo>
                <a:lnTo>
                  <a:pt x="873438" y="2955095"/>
                </a:lnTo>
                <a:lnTo>
                  <a:pt x="855161" y="2931046"/>
                </a:lnTo>
                <a:lnTo>
                  <a:pt x="836884" y="2906997"/>
                </a:lnTo>
                <a:lnTo>
                  <a:pt x="818608" y="2883911"/>
                </a:lnTo>
                <a:lnTo>
                  <a:pt x="799368" y="2861786"/>
                </a:lnTo>
                <a:lnTo>
                  <a:pt x="777244" y="2842547"/>
                </a:lnTo>
                <a:lnTo>
                  <a:pt x="756081" y="2825232"/>
                </a:lnTo>
                <a:lnTo>
                  <a:pt x="732033" y="2811765"/>
                </a:lnTo>
                <a:lnTo>
                  <a:pt x="706061" y="2800222"/>
                </a:lnTo>
                <a:lnTo>
                  <a:pt x="678165" y="2790602"/>
                </a:lnTo>
                <a:lnTo>
                  <a:pt x="649306" y="2781945"/>
                </a:lnTo>
                <a:lnTo>
                  <a:pt x="620449" y="2774249"/>
                </a:lnTo>
                <a:lnTo>
                  <a:pt x="590629" y="2766553"/>
                </a:lnTo>
                <a:lnTo>
                  <a:pt x="562733" y="2757896"/>
                </a:lnTo>
                <a:lnTo>
                  <a:pt x="534836" y="2748276"/>
                </a:lnTo>
                <a:lnTo>
                  <a:pt x="508865" y="2736733"/>
                </a:lnTo>
                <a:lnTo>
                  <a:pt x="485778" y="2722304"/>
                </a:lnTo>
                <a:lnTo>
                  <a:pt x="464615" y="2704989"/>
                </a:lnTo>
                <a:lnTo>
                  <a:pt x="447301" y="2683827"/>
                </a:lnTo>
                <a:lnTo>
                  <a:pt x="432872" y="2660739"/>
                </a:lnTo>
                <a:lnTo>
                  <a:pt x="421328" y="2634767"/>
                </a:lnTo>
                <a:lnTo>
                  <a:pt x="411709" y="2606871"/>
                </a:lnTo>
                <a:lnTo>
                  <a:pt x="403052" y="2578974"/>
                </a:lnTo>
                <a:lnTo>
                  <a:pt x="395356" y="2549154"/>
                </a:lnTo>
                <a:lnTo>
                  <a:pt x="387660" y="2520296"/>
                </a:lnTo>
                <a:lnTo>
                  <a:pt x="379003" y="2491437"/>
                </a:lnTo>
                <a:lnTo>
                  <a:pt x="369384" y="2463540"/>
                </a:lnTo>
                <a:lnTo>
                  <a:pt x="357840" y="2437568"/>
                </a:lnTo>
                <a:lnTo>
                  <a:pt x="344373" y="2413519"/>
                </a:lnTo>
                <a:lnTo>
                  <a:pt x="327059" y="2392356"/>
                </a:lnTo>
                <a:lnTo>
                  <a:pt x="307820" y="2370232"/>
                </a:lnTo>
                <a:lnTo>
                  <a:pt x="285695" y="2350993"/>
                </a:lnTo>
                <a:lnTo>
                  <a:pt x="261646" y="2332716"/>
                </a:lnTo>
                <a:lnTo>
                  <a:pt x="237598" y="2314439"/>
                </a:lnTo>
                <a:lnTo>
                  <a:pt x="213551" y="2296163"/>
                </a:lnTo>
                <a:lnTo>
                  <a:pt x="190463" y="2277885"/>
                </a:lnTo>
                <a:lnTo>
                  <a:pt x="168339" y="2257685"/>
                </a:lnTo>
                <a:lnTo>
                  <a:pt x="149100" y="2237484"/>
                </a:lnTo>
                <a:lnTo>
                  <a:pt x="132748" y="2214397"/>
                </a:lnTo>
                <a:lnTo>
                  <a:pt x="120243" y="2190349"/>
                </a:lnTo>
                <a:lnTo>
                  <a:pt x="111586" y="2161491"/>
                </a:lnTo>
                <a:lnTo>
                  <a:pt x="107738" y="2131670"/>
                </a:lnTo>
                <a:lnTo>
                  <a:pt x="106775" y="2100887"/>
                </a:lnTo>
                <a:lnTo>
                  <a:pt x="109661" y="2068181"/>
                </a:lnTo>
                <a:lnTo>
                  <a:pt x="113509" y="2035476"/>
                </a:lnTo>
                <a:lnTo>
                  <a:pt x="118318" y="2002769"/>
                </a:lnTo>
                <a:lnTo>
                  <a:pt x="122166" y="1970063"/>
                </a:lnTo>
                <a:lnTo>
                  <a:pt x="124091" y="1937358"/>
                </a:lnTo>
                <a:lnTo>
                  <a:pt x="124091" y="1905613"/>
                </a:lnTo>
                <a:lnTo>
                  <a:pt x="120243" y="1875793"/>
                </a:lnTo>
                <a:lnTo>
                  <a:pt x="112547" y="1845972"/>
                </a:lnTo>
                <a:lnTo>
                  <a:pt x="101004" y="1818075"/>
                </a:lnTo>
                <a:lnTo>
                  <a:pt x="86575" y="1789218"/>
                </a:lnTo>
                <a:lnTo>
                  <a:pt x="70222" y="1760360"/>
                </a:lnTo>
                <a:lnTo>
                  <a:pt x="52908" y="1731501"/>
                </a:lnTo>
                <a:lnTo>
                  <a:pt x="36555" y="1703604"/>
                </a:lnTo>
                <a:lnTo>
                  <a:pt x="22125" y="1673784"/>
                </a:lnTo>
                <a:lnTo>
                  <a:pt x="10582" y="1644925"/>
                </a:lnTo>
                <a:lnTo>
                  <a:pt x="2886" y="1615105"/>
                </a:lnTo>
                <a:lnTo>
                  <a:pt x="0" y="1584323"/>
                </a:lnTo>
                <a:lnTo>
                  <a:pt x="2886" y="1553541"/>
                </a:lnTo>
                <a:lnTo>
                  <a:pt x="10582" y="1523721"/>
                </a:lnTo>
                <a:lnTo>
                  <a:pt x="22125" y="1494862"/>
                </a:lnTo>
                <a:lnTo>
                  <a:pt x="36555" y="1465043"/>
                </a:lnTo>
                <a:lnTo>
                  <a:pt x="52908" y="1437145"/>
                </a:lnTo>
                <a:lnTo>
                  <a:pt x="70222" y="1408288"/>
                </a:lnTo>
                <a:lnTo>
                  <a:pt x="86575" y="1379429"/>
                </a:lnTo>
                <a:lnTo>
                  <a:pt x="101004" y="1350571"/>
                </a:lnTo>
                <a:lnTo>
                  <a:pt x="112547" y="1322674"/>
                </a:lnTo>
                <a:lnTo>
                  <a:pt x="120243" y="1292853"/>
                </a:lnTo>
                <a:lnTo>
                  <a:pt x="124091" y="1263034"/>
                </a:lnTo>
                <a:lnTo>
                  <a:pt x="124091" y="1231290"/>
                </a:lnTo>
                <a:lnTo>
                  <a:pt x="122166" y="1198583"/>
                </a:lnTo>
                <a:lnTo>
                  <a:pt x="118318" y="1165877"/>
                </a:lnTo>
                <a:lnTo>
                  <a:pt x="113509" y="1133171"/>
                </a:lnTo>
                <a:lnTo>
                  <a:pt x="109661" y="1100465"/>
                </a:lnTo>
                <a:lnTo>
                  <a:pt x="106775" y="1067759"/>
                </a:lnTo>
                <a:lnTo>
                  <a:pt x="107738" y="1036977"/>
                </a:lnTo>
                <a:lnTo>
                  <a:pt x="111586" y="1007156"/>
                </a:lnTo>
                <a:lnTo>
                  <a:pt x="120243" y="978298"/>
                </a:lnTo>
                <a:lnTo>
                  <a:pt x="132748" y="954249"/>
                </a:lnTo>
                <a:lnTo>
                  <a:pt x="149100" y="931163"/>
                </a:lnTo>
                <a:lnTo>
                  <a:pt x="168339" y="910962"/>
                </a:lnTo>
                <a:lnTo>
                  <a:pt x="190463" y="890761"/>
                </a:lnTo>
                <a:lnTo>
                  <a:pt x="213551" y="872484"/>
                </a:lnTo>
                <a:lnTo>
                  <a:pt x="237598" y="854207"/>
                </a:lnTo>
                <a:lnTo>
                  <a:pt x="261646" y="835930"/>
                </a:lnTo>
                <a:lnTo>
                  <a:pt x="285695" y="817653"/>
                </a:lnTo>
                <a:lnTo>
                  <a:pt x="307820" y="798415"/>
                </a:lnTo>
                <a:lnTo>
                  <a:pt x="327059" y="776290"/>
                </a:lnTo>
                <a:lnTo>
                  <a:pt x="344373" y="755127"/>
                </a:lnTo>
                <a:lnTo>
                  <a:pt x="357840" y="731079"/>
                </a:lnTo>
                <a:lnTo>
                  <a:pt x="369384" y="705106"/>
                </a:lnTo>
                <a:lnTo>
                  <a:pt x="379003" y="677209"/>
                </a:lnTo>
                <a:lnTo>
                  <a:pt x="387660" y="648350"/>
                </a:lnTo>
                <a:lnTo>
                  <a:pt x="395356" y="619492"/>
                </a:lnTo>
                <a:lnTo>
                  <a:pt x="403052" y="589672"/>
                </a:lnTo>
                <a:lnTo>
                  <a:pt x="411709" y="561776"/>
                </a:lnTo>
                <a:lnTo>
                  <a:pt x="421328" y="533879"/>
                </a:lnTo>
                <a:lnTo>
                  <a:pt x="432872" y="507907"/>
                </a:lnTo>
                <a:lnTo>
                  <a:pt x="447301" y="484821"/>
                </a:lnTo>
                <a:lnTo>
                  <a:pt x="464615" y="463658"/>
                </a:lnTo>
                <a:lnTo>
                  <a:pt x="485778" y="446343"/>
                </a:lnTo>
                <a:lnTo>
                  <a:pt x="508865" y="431914"/>
                </a:lnTo>
                <a:lnTo>
                  <a:pt x="534836" y="420370"/>
                </a:lnTo>
                <a:lnTo>
                  <a:pt x="562733" y="410751"/>
                </a:lnTo>
                <a:lnTo>
                  <a:pt x="590629" y="402093"/>
                </a:lnTo>
                <a:lnTo>
                  <a:pt x="620449" y="394397"/>
                </a:lnTo>
                <a:lnTo>
                  <a:pt x="649306" y="386701"/>
                </a:lnTo>
                <a:lnTo>
                  <a:pt x="678165" y="378044"/>
                </a:lnTo>
                <a:lnTo>
                  <a:pt x="706061" y="368425"/>
                </a:lnTo>
                <a:lnTo>
                  <a:pt x="732033" y="356881"/>
                </a:lnTo>
                <a:lnTo>
                  <a:pt x="756081" y="343415"/>
                </a:lnTo>
                <a:lnTo>
                  <a:pt x="777244" y="326100"/>
                </a:lnTo>
                <a:lnTo>
                  <a:pt x="799368" y="306860"/>
                </a:lnTo>
                <a:lnTo>
                  <a:pt x="818608" y="284735"/>
                </a:lnTo>
                <a:lnTo>
                  <a:pt x="836884" y="261649"/>
                </a:lnTo>
                <a:lnTo>
                  <a:pt x="855161" y="237601"/>
                </a:lnTo>
                <a:lnTo>
                  <a:pt x="873438" y="213551"/>
                </a:lnTo>
                <a:lnTo>
                  <a:pt x="891714" y="190465"/>
                </a:lnTo>
                <a:lnTo>
                  <a:pt x="911915" y="168340"/>
                </a:lnTo>
                <a:lnTo>
                  <a:pt x="932115" y="149102"/>
                </a:lnTo>
                <a:lnTo>
                  <a:pt x="955203" y="132748"/>
                </a:lnTo>
                <a:lnTo>
                  <a:pt x="979251" y="120243"/>
                </a:lnTo>
                <a:lnTo>
                  <a:pt x="1008109" y="111585"/>
                </a:lnTo>
                <a:lnTo>
                  <a:pt x="1037929" y="107738"/>
                </a:lnTo>
                <a:lnTo>
                  <a:pt x="1068710" y="106776"/>
                </a:lnTo>
                <a:lnTo>
                  <a:pt x="1101416" y="109662"/>
                </a:lnTo>
                <a:lnTo>
                  <a:pt x="1134122" y="113510"/>
                </a:lnTo>
                <a:lnTo>
                  <a:pt x="1166828" y="118320"/>
                </a:lnTo>
                <a:lnTo>
                  <a:pt x="1199534" y="122167"/>
                </a:lnTo>
                <a:lnTo>
                  <a:pt x="1232239" y="124091"/>
                </a:lnTo>
                <a:lnTo>
                  <a:pt x="1263984" y="124091"/>
                </a:lnTo>
                <a:lnTo>
                  <a:pt x="1293804" y="120243"/>
                </a:lnTo>
                <a:lnTo>
                  <a:pt x="1323624" y="112547"/>
                </a:lnTo>
                <a:lnTo>
                  <a:pt x="1352482" y="101004"/>
                </a:lnTo>
                <a:lnTo>
                  <a:pt x="1381339" y="85613"/>
                </a:lnTo>
                <a:lnTo>
                  <a:pt x="1410198" y="70222"/>
                </a:lnTo>
                <a:lnTo>
                  <a:pt x="1439055" y="52907"/>
                </a:lnTo>
                <a:lnTo>
                  <a:pt x="1466952" y="36554"/>
                </a:lnTo>
                <a:lnTo>
                  <a:pt x="1496773" y="22125"/>
                </a:lnTo>
                <a:lnTo>
                  <a:pt x="1525630" y="10581"/>
                </a:lnTo>
                <a:lnTo>
                  <a:pt x="1555450" y="288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phic 4" descr="Scientific Thought with solid fill">
            <a:extLst>
              <a:ext uri="{FF2B5EF4-FFF2-40B4-BE49-F238E27FC236}">
                <a16:creationId xmlns:a16="http://schemas.microsoft.com/office/drawing/2014/main" id="{E654AFC5-DF93-4B3C-84C6-01039E4655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16000" y="1238994"/>
            <a:ext cx="2160000" cy="2160000"/>
          </a:xfrm>
          <a:prstGeom prst="rect">
            <a:avLst/>
          </a:prstGeom>
        </p:spPr>
      </p:pic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47A5426D-219E-4FCB-AC3C-10F8BA3E5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84172" y="640080"/>
            <a:ext cx="3361914" cy="335783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78BC6CCD-481A-422C-A753-3AAB88E36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901" y="734672"/>
            <a:ext cx="3172463" cy="3168646"/>
          </a:xfrm>
          <a:custGeom>
            <a:avLst/>
            <a:gdLst>
              <a:gd name="connsiteX0" fmla="*/ 1586232 w 3172463"/>
              <a:gd name="connsiteY0" fmla="*/ 0 h 3168646"/>
              <a:gd name="connsiteX1" fmla="*/ 1617013 w 3172463"/>
              <a:gd name="connsiteY1" fmla="*/ 2885 h 3168646"/>
              <a:gd name="connsiteX2" fmla="*/ 1646833 w 3172463"/>
              <a:gd name="connsiteY2" fmla="*/ 10581 h 3168646"/>
              <a:gd name="connsiteX3" fmla="*/ 1675692 w 3172463"/>
              <a:gd name="connsiteY3" fmla="*/ 22125 h 3168646"/>
              <a:gd name="connsiteX4" fmla="*/ 1705511 w 3172463"/>
              <a:gd name="connsiteY4" fmla="*/ 36554 h 3168646"/>
              <a:gd name="connsiteX5" fmla="*/ 1733408 w 3172463"/>
              <a:gd name="connsiteY5" fmla="*/ 52907 h 3168646"/>
              <a:gd name="connsiteX6" fmla="*/ 1762266 w 3172463"/>
              <a:gd name="connsiteY6" fmla="*/ 70222 h 3168646"/>
              <a:gd name="connsiteX7" fmla="*/ 1791124 w 3172463"/>
              <a:gd name="connsiteY7" fmla="*/ 85613 h 3168646"/>
              <a:gd name="connsiteX8" fmla="*/ 1819981 w 3172463"/>
              <a:gd name="connsiteY8" fmla="*/ 101004 h 3168646"/>
              <a:gd name="connsiteX9" fmla="*/ 1847878 w 3172463"/>
              <a:gd name="connsiteY9" fmla="*/ 112547 h 3168646"/>
              <a:gd name="connsiteX10" fmla="*/ 1878660 w 3172463"/>
              <a:gd name="connsiteY10" fmla="*/ 120243 h 3168646"/>
              <a:gd name="connsiteX11" fmla="*/ 1908479 w 3172463"/>
              <a:gd name="connsiteY11" fmla="*/ 124091 h 3168646"/>
              <a:gd name="connsiteX12" fmla="*/ 1940223 w 3172463"/>
              <a:gd name="connsiteY12" fmla="*/ 124091 h 3168646"/>
              <a:gd name="connsiteX13" fmla="*/ 1972929 w 3172463"/>
              <a:gd name="connsiteY13" fmla="*/ 122167 h 3168646"/>
              <a:gd name="connsiteX14" fmla="*/ 2005635 w 3172463"/>
              <a:gd name="connsiteY14" fmla="*/ 118320 h 3168646"/>
              <a:gd name="connsiteX15" fmla="*/ 2038341 w 3172463"/>
              <a:gd name="connsiteY15" fmla="*/ 113510 h 3168646"/>
              <a:gd name="connsiteX16" fmla="*/ 2071047 w 3172463"/>
              <a:gd name="connsiteY16" fmla="*/ 109662 h 3168646"/>
              <a:gd name="connsiteX17" fmla="*/ 2103753 w 3172463"/>
              <a:gd name="connsiteY17" fmla="*/ 106776 h 3168646"/>
              <a:gd name="connsiteX18" fmla="*/ 2134534 w 3172463"/>
              <a:gd name="connsiteY18" fmla="*/ 107738 h 3168646"/>
              <a:gd name="connsiteX19" fmla="*/ 2164354 w 3172463"/>
              <a:gd name="connsiteY19" fmla="*/ 111585 h 3168646"/>
              <a:gd name="connsiteX20" fmla="*/ 2193213 w 3172463"/>
              <a:gd name="connsiteY20" fmla="*/ 120243 h 3168646"/>
              <a:gd name="connsiteX21" fmla="*/ 2217262 w 3172463"/>
              <a:gd name="connsiteY21" fmla="*/ 132748 h 3168646"/>
              <a:gd name="connsiteX22" fmla="*/ 2240347 w 3172463"/>
              <a:gd name="connsiteY22" fmla="*/ 149102 h 3168646"/>
              <a:gd name="connsiteX23" fmla="*/ 2260548 w 3172463"/>
              <a:gd name="connsiteY23" fmla="*/ 168340 h 3168646"/>
              <a:gd name="connsiteX24" fmla="*/ 2280749 w 3172463"/>
              <a:gd name="connsiteY24" fmla="*/ 190465 h 3168646"/>
              <a:gd name="connsiteX25" fmla="*/ 2299025 w 3172463"/>
              <a:gd name="connsiteY25" fmla="*/ 213551 h 3168646"/>
              <a:gd name="connsiteX26" fmla="*/ 2317302 w 3172463"/>
              <a:gd name="connsiteY26" fmla="*/ 237601 h 3168646"/>
              <a:gd name="connsiteX27" fmla="*/ 2335579 w 3172463"/>
              <a:gd name="connsiteY27" fmla="*/ 261649 h 3168646"/>
              <a:gd name="connsiteX28" fmla="*/ 2353855 w 3172463"/>
              <a:gd name="connsiteY28" fmla="*/ 284735 h 3168646"/>
              <a:gd name="connsiteX29" fmla="*/ 2373095 w 3172463"/>
              <a:gd name="connsiteY29" fmla="*/ 306860 h 3168646"/>
              <a:gd name="connsiteX30" fmla="*/ 2395219 w 3172463"/>
              <a:gd name="connsiteY30" fmla="*/ 326100 h 3168646"/>
              <a:gd name="connsiteX31" fmla="*/ 2416382 w 3172463"/>
              <a:gd name="connsiteY31" fmla="*/ 343415 h 3168646"/>
              <a:gd name="connsiteX32" fmla="*/ 2440430 w 3172463"/>
              <a:gd name="connsiteY32" fmla="*/ 356881 h 3168646"/>
              <a:gd name="connsiteX33" fmla="*/ 2466403 w 3172463"/>
              <a:gd name="connsiteY33" fmla="*/ 368425 h 3168646"/>
              <a:gd name="connsiteX34" fmla="*/ 2494298 w 3172463"/>
              <a:gd name="connsiteY34" fmla="*/ 378044 h 3168646"/>
              <a:gd name="connsiteX35" fmla="*/ 2523156 w 3172463"/>
              <a:gd name="connsiteY35" fmla="*/ 386701 h 3168646"/>
              <a:gd name="connsiteX36" fmla="*/ 2552014 w 3172463"/>
              <a:gd name="connsiteY36" fmla="*/ 394397 h 3168646"/>
              <a:gd name="connsiteX37" fmla="*/ 2581835 w 3172463"/>
              <a:gd name="connsiteY37" fmla="*/ 402093 h 3168646"/>
              <a:gd name="connsiteX38" fmla="*/ 2609730 w 3172463"/>
              <a:gd name="connsiteY38" fmla="*/ 410751 h 3168646"/>
              <a:gd name="connsiteX39" fmla="*/ 2637626 w 3172463"/>
              <a:gd name="connsiteY39" fmla="*/ 420370 h 3168646"/>
              <a:gd name="connsiteX40" fmla="*/ 2663599 w 3172463"/>
              <a:gd name="connsiteY40" fmla="*/ 431914 h 3168646"/>
              <a:gd name="connsiteX41" fmla="*/ 2686686 w 3172463"/>
              <a:gd name="connsiteY41" fmla="*/ 446343 h 3168646"/>
              <a:gd name="connsiteX42" fmla="*/ 2707849 w 3172463"/>
              <a:gd name="connsiteY42" fmla="*/ 463658 h 3168646"/>
              <a:gd name="connsiteX43" fmla="*/ 2725162 w 3172463"/>
              <a:gd name="connsiteY43" fmla="*/ 484821 h 3168646"/>
              <a:gd name="connsiteX44" fmla="*/ 2739592 w 3172463"/>
              <a:gd name="connsiteY44" fmla="*/ 507907 h 3168646"/>
              <a:gd name="connsiteX45" fmla="*/ 2751135 w 3172463"/>
              <a:gd name="connsiteY45" fmla="*/ 533879 h 3168646"/>
              <a:gd name="connsiteX46" fmla="*/ 2760754 w 3172463"/>
              <a:gd name="connsiteY46" fmla="*/ 561776 h 3168646"/>
              <a:gd name="connsiteX47" fmla="*/ 2769411 w 3172463"/>
              <a:gd name="connsiteY47" fmla="*/ 589672 h 3168646"/>
              <a:gd name="connsiteX48" fmla="*/ 2777107 w 3172463"/>
              <a:gd name="connsiteY48" fmla="*/ 619492 h 3168646"/>
              <a:gd name="connsiteX49" fmla="*/ 2784803 w 3172463"/>
              <a:gd name="connsiteY49" fmla="*/ 648350 h 3168646"/>
              <a:gd name="connsiteX50" fmla="*/ 2793460 w 3172463"/>
              <a:gd name="connsiteY50" fmla="*/ 677209 h 3168646"/>
              <a:gd name="connsiteX51" fmla="*/ 2803079 w 3172463"/>
              <a:gd name="connsiteY51" fmla="*/ 705106 h 3168646"/>
              <a:gd name="connsiteX52" fmla="*/ 2814622 w 3172463"/>
              <a:gd name="connsiteY52" fmla="*/ 731079 h 3168646"/>
              <a:gd name="connsiteX53" fmla="*/ 2828090 w 3172463"/>
              <a:gd name="connsiteY53" fmla="*/ 755127 h 3168646"/>
              <a:gd name="connsiteX54" fmla="*/ 2845405 w 3172463"/>
              <a:gd name="connsiteY54" fmla="*/ 776290 h 3168646"/>
              <a:gd name="connsiteX55" fmla="*/ 2864643 w 3172463"/>
              <a:gd name="connsiteY55" fmla="*/ 798415 h 3168646"/>
              <a:gd name="connsiteX56" fmla="*/ 2886768 w 3172463"/>
              <a:gd name="connsiteY56" fmla="*/ 817653 h 3168646"/>
              <a:gd name="connsiteX57" fmla="*/ 2909855 w 3172463"/>
              <a:gd name="connsiteY57" fmla="*/ 835930 h 3168646"/>
              <a:gd name="connsiteX58" fmla="*/ 2934865 w 3172463"/>
              <a:gd name="connsiteY58" fmla="*/ 854207 h 3168646"/>
              <a:gd name="connsiteX59" fmla="*/ 2958913 w 3172463"/>
              <a:gd name="connsiteY59" fmla="*/ 872484 h 3168646"/>
              <a:gd name="connsiteX60" fmla="*/ 2982000 w 3172463"/>
              <a:gd name="connsiteY60" fmla="*/ 890761 h 3168646"/>
              <a:gd name="connsiteX61" fmla="*/ 3004123 w 3172463"/>
              <a:gd name="connsiteY61" fmla="*/ 910962 h 3168646"/>
              <a:gd name="connsiteX62" fmla="*/ 3023363 w 3172463"/>
              <a:gd name="connsiteY62" fmla="*/ 931163 h 3168646"/>
              <a:gd name="connsiteX63" fmla="*/ 3039716 w 3172463"/>
              <a:gd name="connsiteY63" fmla="*/ 954249 h 3168646"/>
              <a:gd name="connsiteX64" fmla="*/ 3052221 w 3172463"/>
              <a:gd name="connsiteY64" fmla="*/ 978298 h 3168646"/>
              <a:gd name="connsiteX65" fmla="*/ 3060879 w 3172463"/>
              <a:gd name="connsiteY65" fmla="*/ 1007156 h 3168646"/>
              <a:gd name="connsiteX66" fmla="*/ 3064725 w 3172463"/>
              <a:gd name="connsiteY66" fmla="*/ 1036977 h 3168646"/>
              <a:gd name="connsiteX67" fmla="*/ 3065689 w 3172463"/>
              <a:gd name="connsiteY67" fmla="*/ 1067759 h 3168646"/>
              <a:gd name="connsiteX68" fmla="*/ 3062802 w 3172463"/>
              <a:gd name="connsiteY68" fmla="*/ 1100465 h 3168646"/>
              <a:gd name="connsiteX69" fmla="*/ 3058954 w 3172463"/>
              <a:gd name="connsiteY69" fmla="*/ 1133171 h 3168646"/>
              <a:gd name="connsiteX70" fmla="*/ 3054145 w 3172463"/>
              <a:gd name="connsiteY70" fmla="*/ 1165877 h 3168646"/>
              <a:gd name="connsiteX71" fmla="*/ 3050297 w 3172463"/>
              <a:gd name="connsiteY71" fmla="*/ 1198583 h 3168646"/>
              <a:gd name="connsiteX72" fmla="*/ 3048373 w 3172463"/>
              <a:gd name="connsiteY72" fmla="*/ 1231290 h 3168646"/>
              <a:gd name="connsiteX73" fmla="*/ 3048373 w 3172463"/>
              <a:gd name="connsiteY73" fmla="*/ 1263034 h 3168646"/>
              <a:gd name="connsiteX74" fmla="*/ 3052221 w 3172463"/>
              <a:gd name="connsiteY74" fmla="*/ 1292853 h 3168646"/>
              <a:gd name="connsiteX75" fmla="*/ 3059916 w 3172463"/>
              <a:gd name="connsiteY75" fmla="*/ 1322674 h 3168646"/>
              <a:gd name="connsiteX76" fmla="*/ 3071460 w 3172463"/>
              <a:gd name="connsiteY76" fmla="*/ 1350571 h 3168646"/>
              <a:gd name="connsiteX77" fmla="*/ 3086851 w 3172463"/>
              <a:gd name="connsiteY77" fmla="*/ 1379429 h 3168646"/>
              <a:gd name="connsiteX78" fmla="*/ 3102241 w 3172463"/>
              <a:gd name="connsiteY78" fmla="*/ 1408288 h 3168646"/>
              <a:gd name="connsiteX79" fmla="*/ 3119557 w 3172463"/>
              <a:gd name="connsiteY79" fmla="*/ 1437145 h 3168646"/>
              <a:gd name="connsiteX80" fmla="*/ 3135909 w 3172463"/>
              <a:gd name="connsiteY80" fmla="*/ 1465043 h 3168646"/>
              <a:gd name="connsiteX81" fmla="*/ 3150339 w 3172463"/>
              <a:gd name="connsiteY81" fmla="*/ 1494862 h 3168646"/>
              <a:gd name="connsiteX82" fmla="*/ 3161881 w 3172463"/>
              <a:gd name="connsiteY82" fmla="*/ 1523721 h 3168646"/>
              <a:gd name="connsiteX83" fmla="*/ 3169577 w 3172463"/>
              <a:gd name="connsiteY83" fmla="*/ 1553541 h 3168646"/>
              <a:gd name="connsiteX84" fmla="*/ 3172463 w 3172463"/>
              <a:gd name="connsiteY84" fmla="*/ 1584323 h 3168646"/>
              <a:gd name="connsiteX85" fmla="*/ 3169577 w 3172463"/>
              <a:gd name="connsiteY85" fmla="*/ 1615105 h 3168646"/>
              <a:gd name="connsiteX86" fmla="*/ 3161881 w 3172463"/>
              <a:gd name="connsiteY86" fmla="*/ 1644925 h 3168646"/>
              <a:gd name="connsiteX87" fmla="*/ 3150339 w 3172463"/>
              <a:gd name="connsiteY87" fmla="*/ 1673784 h 3168646"/>
              <a:gd name="connsiteX88" fmla="*/ 3135909 w 3172463"/>
              <a:gd name="connsiteY88" fmla="*/ 1703604 h 3168646"/>
              <a:gd name="connsiteX89" fmla="*/ 3119557 w 3172463"/>
              <a:gd name="connsiteY89" fmla="*/ 1731501 h 3168646"/>
              <a:gd name="connsiteX90" fmla="*/ 3102241 w 3172463"/>
              <a:gd name="connsiteY90" fmla="*/ 1760360 h 3168646"/>
              <a:gd name="connsiteX91" fmla="*/ 3086851 w 3172463"/>
              <a:gd name="connsiteY91" fmla="*/ 1789218 h 3168646"/>
              <a:gd name="connsiteX92" fmla="*/ 3071460 w 3172463"/>
              <a:gd name="connsiteY92" fmla="*/ 1818075 h 3168646"/>
              <a:gd name="connsiteX93" fmla="*/ 3059916 w 3172463"/>
              <a:gd name="connsiteY93" fmla="*/ 1845972 h 3168646"/>
              <a:gd name="connsiteX94" fmla="*/ 3052221 w 3172463"/>
              <a:gd name="connsiteY94" fmla="*/ 1875793 h 3168646"/>
              <a:gd name="connsiteX95" fmla="*/ 3048373 w 3172463"/>
              <a:gd name="connsiteY95" fmla="*/ 1905613 h 3168646"/>
              <a:gd name="connsiteX96" fmla="*/ 3048373 w 3172463"/>
              <a:gd name="connsiteY96" fmla="*/ 1937358 h 3168646"/>
              <a:gd name="connsiteX97" fmla="*/ 3050297 w 3172463"/>
              <a:gd name="connsiteY97" fmla="*/ 1970063 h 3168646"/>
              <a:gd name="connsiteX98" fmla="*/ 3054145 w 3172463"/>
              <a:gd name="connsiteY98" fmla="*/ 2002769 h 3168646"/>
              <a:gd name="connsiteX99" fmla="*/ 3058954 w 3172463"/>
              <a:gd name="connsiteY99" fmla="*/ 2035476 h 3168646"/>
              <a:gd name="connsiteX100" fmla="*/ 3062802 w 3172463"/>
              <a:gd name="connsiteY100" fmla="*/ 2068181 h 3168646"/>
              <a:gd name="connsiteX101" fmla="*/ 3065689 w 3172463"/>
              <a:gd name="connsiteY101" fmla="*/ 2100887 h 3168646"/>
              <a:gd name="connsiteX102" fmla="*/ 3064725 w 3172463"/>
              <a:gd name="connsiteY102" fmla="*/ 2131670 h 3168646"/>
              <a:gd name="connsiteX103" fmla="*/ 3060879 w 3172463"/>
              <a:gd name="connsiteY103" fmla="*/ 2161491 h 3168646"/>
              <a:gd name="connsiteX104" fmla="*/ 3052221 w 3172463"/>
              <a:gd name="connsiteY104" fmla="*/ 2190349 h 3168646"/>
              <a:gd name="connsiteX105" fmla="*/ 3039716 w 3172463"/>
              <a:gd name="connsiteY105" fmla="*/ 2214397 h 3168646"/>
              <a:gd name="connsiteX106" fmla="*/ 3023363 w 3172463"/>
              <a:gd name="connsiteY106" fmla="*/ 2237484 h 3168646"/>
              <a:gd name="connsiteX107" fmla="*/ 3004123 w 3172463"/>
              <a:gd name="connsiteY107" fmla="*/ 2257685 h 3168646"/>
              <a:gd name="connsiteX108" fmla="*/ 2982000 w 3172463"/>
              <a:gd name="connsiteY108" fmla="*/ 2277885 h 3168646"/>
              <a:gd name="connsiteX109" fmla="*/ 2958913 w 3172463"/>
              <a:gd name="connsiteY109" fmla="*/ 2296163 h 3168646"/>
              <a:gd name="connsiteX110" fmla="*/ 2934865 w 3172463"/>
              <a:gd name="connsiteY110" fmla="*/ 2314439 h 3168646"/>
              <a:gd name="connsiteX111" fmla="*/ 2909855 w 3172463"/>
              <a:gd name="connsiteY111" fmla="*/ 2332716 h 3168646"/>
              <a:gd name="connsiteX112" fmla="*/ 2886768 w 3172463"/>
              <a:gd name="connsiteY112" fmla="*/ 2350993 h 3168646"/>
              <a:gd name="connsiteX113" fmla="*/ 2864643 w 3172463"/>
              <a:gd name="connsiteY113" fmla="*/ 2370232 h 3168646"/>
              <a:gd name="connsiteX114" fmla="*/ 2845405 w 3172463"/>
              <a:gd name="connsiteY114" fmla="*/ 2392356 h 3168646"/>
              <a:gd name="connsiteX115" fmla="*/ 2828090 w 3172463"/>
              <a:gd name="connsiteY115" fmla="*/ 2413519 h 3168646"/>
              <a:gd name="connsiteX116" fmla="*/ 2814622 w 3172463"/>
              <a:gd name="connsiteY116" fmla="*/ 2437568 h 3168646"/>
              <a:gd name="connsiteX117" fmla="*/ 2803079 w 3172463"/>
              <a:gd name="connsiteY117" fmla="*/ 2463540 h 3168646"/>
              <a:gd name="connsiteX118" fmla="*/ 2793460 w 3172463"/>
              <a:gd name="connsiteY118" fmla="*/ 2491437 h 3168646"/>
              <a:gd name="connsiteX119" fmla="*/ 2784803 w 3172463"/>
              <a:gd name="connsiteY119" fmla="*/ 2520296 h 3168646"/>
              <a:gd name="connsiteX120" fmla="*/ 2777107 w 3172463"/>
              <a:gd name="connsiteY120" fmla="*/ 2549154 h 3168646"/>
              <a:gd name="connsiteX121" fmla="*/ 2769411 w 3172463"/>
              <a:gd name="connsiteY121" fmla="*/ 2578974 h 3168646"/>
              <a:gd name="connsiteX122" fmla="*/ 2760754 w 3172463"/>
              <a:gd name="connsiteY122" fmla="*/ 2606871 h 3168646"/>
              <a:gd name="connsiteX123" fmla="*/ 2751135 w 3172463"/>
              <a:gd name="connsiteY123" fmla="*/ 2634767 h 3168646"/>
              <a:gd name="connsiteX124" fmla="*/ 2739592 w 3172463"/>
              <a:gd name="connsiteY124" fmla="*/ 2660739 h 3168646"/>
              <a:gd name="connsiteX125" fmla="*/ 2725162 w 3172463"/>
              <a:gd name="connsiteY125" fmla="*/ 2683827 h 3168646"/>
              <a:gd name="connsiteX126" fmla="*/ 2707849 w 3172463"/>
              <a:gd name="connsiteY126" fmla="*/ 2704989 h 3168646"/>
              <a:gd name="connsiteX127" fmla="*/ 2686686 w 3172463"/>
              <a:gd name="connsiteY127" fmla="*/ 2722304 h 3168646"/>
              <a:gd name="connsiteX128" fmla="*/ 2663599 w 3172463"/>
              <a:gd name="connsiteY128" fmla="*/ 2736733 h 3168646"/>
              <a:gd name="connsiteX129" fmla="*/ 2637626 w 3172463"/>
              <a:gd name="connsiteY129" fmla="*/ 2748276 h 3168646"/>
              <a:gd name="connsiteX130" fmla="*/ 2609730 w 3172463"/>
              <a:gd name="connsiteY130" fmla="*/ 2757896 h 3168646"/>
              <a:gd name="connsiteX131" fmla="*/ 2581835 w 3172463"/>
              <a:gd name="connsiteY131" fmla="*/ 2766553 h 3168646"/>
              <a:gd name="connsiteX132" fmla="*/ 2552014 w 3172463"/>
              <a:gd name="connsiteY132" fmla="*/ 2774249 h 3168646"/>
              <a:gd name="connsiteX133" fmla="*/ 2523156 w 3172463"/>
              <a:gd name="connsiteY133" fmla="*/ 2781945 h 3168646"/>
              <a:gd name="connsiteX134" fmla="*/ 2494298 w 3172463"/>
              <a:gd name="connsiteY134" fmla="*/ 2790602 h 3168646"/>
              <a:gd name="connsiteX135" fmla="*/ 2466403 w 3172463"/>
              <a:gd name="connsiteY135" fmla="*/ 2800222 h 3168646"/>
              <a:gd name="connsiteX136" fmla="*/ 2440430 w 3172463"/>
              <a:gd name="connsiteY136" fmla="*/ 2811765 h 3168646"/>
              <a:gd name="connsiteX137" fmla="*/ 2416382 w 3172463"/>
              <a:gd name="connsiteY137" fmla="*/ 2825232 h 3168646"/>
              <a:gd name="connsiteX138" fmla="*/ 2395219 w 3172463"/>
              <a:gd name="connsiteY138" fmla="*/ 2842547 h 3168646"/>
              <a:gd name="connsiteX139" fmla="*/ 2373095 w 3172463"/>
              <a:gd name="connsiteY139" fmla="*/ 2861786 h 3168646"/>
              <a:gd name="connsiteX140" fmla="*/ 2353855 w 3172463"/>
              <a:gd name="connsiteY140" fmla="*/ 2883911 h 3168646"/>
              <a:gd name="connsiteX141" fmla="*/ 2335579 w 3172463"/>
              <a:gd name="connsiteY141" fmla="*/ 2906997 h 3168646"/>
              <a:gd name="connsiteX142" fmla="*/ 2317302 w 3172463"/>
              <a:gd name="connsiteY142" fmla="*/ 2931046 h 3168646"/>
              <a:gd name="connsiteX143" fmla="*/ 2299025 w 3172463"/>
              <a:gd name="connsiteY143" fmla="*/ 2955095 h 3168646"/>
              <a:gd name="connsiteX144" fmla="*/ 2280749 w 3172463"/>
              <a:gd name="connsiteY144" fmla="*/ 2978181 h 3168646"/>
              <a:gd name="connsiteX145" fmla="*/ 2260548 w 3172463"/>
              <a:gd name="connsiteY145" fmla="*/ 3000306 h 3168646"/>
              <a:gd name="connsiteX146" fmla="*/ 2240347 w 3172463"/>
              <a:gd name="connsiteY146" fmla="*/ 3019544 h 3168646"/>
              <a:gd name="connsiteX147" fmla="*/ 2217262 w 3172463"/>
              <a:gd name="connsiteY147" fmla="*/ 3035898 h 3168646"/>
              <a:gd name="connsiteX148" fmla="*/ 2193213 w 3172463"/>
              <a:gd name="connsiteY148" fmla="*/ 3048403 h 3168646"/>
              <a:gd name="connsiteX149" fmla="*/ 2164354 w 3172463"/>
              <a:gd name="connsiteY149" fmla="*/ 3057061 h 3168646"/>
              <a:gd name="connsiteX150" fmla="*/ 2134534 w 3172463"/>
              <a:gd name="connsiteY150" fmla="*/ 3060909 h 3168646"/>
              <a:gd name="connsiteX151" fmla="*/ 2103753 w 3172463"/>
              <a:gd name="connsiteY151" fmla="*/ 3061870 h 3168646"/>
              <a:gd name="connsiteX152" fmla="*/ 2071047 w 3172463"/>
              <a:gd name="connsiteY152" fmla="*/ 3058984 h 3168646"/>
              <a:gd name="connsiteX153" fmla="*/ 2038341 w 3172463"/>
              <a:gd name="connsiteY153" fmla="*/ 3055137 h 3168646"/>
              <a:gd name="connsiteX154" fmla="*/ 2005635 w 3172463"/>
              <a:gd name="connsiteY154" fmla="*/ 3050327 h 3168646"/>
              <a:gd name="connsiteX155" fmla="*/ 1972929 w 3172463"/>
              <a:gd name="connsiteY155" fmla="*/ 3046480 h 3168646"/>
              <a:gd name="connsiteX156" fmla="*/ 1940223 w 3172463"/>
              <a:gd name="connsiteY156" fmla="*/ 3044555 h 3168646"/>
              <a:gd name="connsiteX157" fmla="*/ 1908479 w 3172463"/>
              <a:gd name="connsiteY157" fmla="*/ 3044555 h 3168646"/>
              <a:gd name="connsiteX158" fmla="*/ 1878660 w 3172463"/>
              <a:gd name="connsiteY158" fmla="*/ 3048403 h 3168646"/>
              <a:gd name="connsiteX159" fmla="*/ 1847878 w 3172463"/>
              <a:gd name="connsiteY159" fmla="*/ 3056099 h 3168646"/>
              <a:gd name="connsiteX160" fmla="*/ 1819981 w 3172463"/>
              <a:gd name="connsiteY160" fmla="*/ 3067642 h 3168646"/>
              <a:gd name="connsiteX161" fmla="*/ 1791124 w 3172463"/>
              <a:gd name="connsiteY161" fmla="*/ 3083033 h 3168646"/>
              <a:gd name="connsiteX162" fmla="*/ 1762266 w 3172463"/>
              <a:gd name="connsiteY162" fmla="*/ 3098425 h 3168646"/>
              <a:gd name="connsiteX163" fmla="*/ 1733408 w 3172463"/>
              <a:gd name="connsiteY163" fmla="*/ 3115739 h 3168646"/>
              <a:gd name="connsiteX164" fmla="*/ 1705511 w 3172463"/>
              <a:gd name="connsiteY164" fmla="*/ 3132093 h 3168646"/>
              <a:gd name="connsiteX165" fmla="*/ 1675692 w 3172463"/>
              <a:gd name="connsiteY165" fmla="*/ 3146521 h 3168646"/>
              <a:gd name="connsiteX166" fmla="*/ 1646833 w 3172463"/>
              <a:gd name="connsiteY166" fmla="*/ 3158065 h 3168646"/>
              <a:gd name="connsiteX167" fmla="*/ 1617013 w 3172463"/>
              <a:gd name="connsiteY167" fmla="*/ 3165761 h 3168646"/>
              <a:gd name="connsiteX168" fmla="*/ 1586232 w 3172463"/>
              <a:gd name="connsiteY168" fmla="*/ 3168646 h 3168646"/>
              <a:gd name="connsiteX169" fmla="*/ 1555450 w 3172463"/>
              <a:gd name="connsiteY169" fmla="*/ 3165761 h 3168646"/>
              <a:gd name="connsiteX170" fmla="*/ 1525630 w 3172463"/>
              <a:gd name="connsiteY170" fmla="*/ 3158065 h 3168646"/>
              <a:gd name="connsiteX171" fmla="*/ 1496772 w 3172463"/>
              <a:gd name="connsiteY171" fmla="*/ 3146521 h 3168646"/>
              <a:gd name="connsiteX172" fmla="*/ 1466952 w 3172463"/>
              <a:gd name="connsiteY172" fmla="*/ 3132093 h 3168646"/>
              <a:gd name="connsiteX173" fmla="*/ 1439055 w 3172463"/>
              <a:gd name="connsiteY173" fmla="*/ 3115739 h 3168646"/>
              <a:gd name="connsiteX174" fmla="*/ 1410198 w 3172463"/>
              <a:gd name="connsiteY174" fmla="*/ 3098425 h 3168646"/>
              <a:gd name="connsiteX175" fmla="*/ 1381339 w 3172463"/>
              <a:gd name="connsiteY175" fmla="*/ 3083033 h 3168646"/>
              <a:gd name="connsiteX176" fmla="*/ 1352482 w 3172463"/>
              <a:gd name="connsiteY176" fmla="*/ 3067642 h 3168646"/>
              <a:gd name="connsiteX177" fmla="*/ 1323624 w 3172463"/>
              <a:gd name="connsiteY177" fmla="*/ 3056099 h 3168646"/>
              <a:gd name="connsiteX178" fmla="*/ 1293804 w 3172463"/>
              <a:gd name="connsiteY178" fmla="*/ 3048403 h 3168646"/>
              <a:gd name="connsiteX179" fmla="*/ 1263984 w 3172463"/>
              <a:gd name="connsiteY179" fmla="*/ 3044555 h 3168646"/>
              <a:gd name="connsiteX180" fmla="*/ 1232239 w 3172463"/>
              <a:gd name="connsiteY180" fmla="*/ 3044555 h 3168646"/>
              <a:gd name="connsiteX181" fmla="*/ 1199534 w 3172463"/>
              <a:gd name="connsiteY181" fmla="*/ 3046480 h 3168646"/>
              <a:gd name="connsiteX182" fmla="*/ 1166828 w 3172463"/>
              <a:gd name="connsiteY182" fmla="*/ 3050327 h 3168646"/>
              <a:gd name="connsiteX183" fmla="*/ 1134122 w 3172463"/>
              <a:gd name="connsiteY183" fmla="*/ 3055137 h 3168646"/>
              <a:gd name="connsiteX184" fmla="*/ 1101415 w 3172463"/>
              <a:gd name="connsiteY184" fmla="*/ 3058984 h 3168646"/>
              <a:gd name="connsiteX185" fmla="*/ 1068710 w 3172463"/>
              <a:gd name="connsiteY185" fmla="*/ 3061870 h 3168646"/>
              <a:gd name="connsiteX186" fmla="*/ 1037929 w 3172463"/>
              <a:gd name="connsiteY186" fmla="*/ 3060909 h 3168646"/>
              <a:gd name="connsiteX187" fmla="*/ 1008109 w 3172463"/>
              <a:gd name="connsiteY187" fmla="*/ 3057061 h 3168646"/>
              <a:gd name="connsiteX188" fmla="*/ 979250 w 3172463"/>
              <a:gd name="connsiteY188" fmla="*/ 3048403 h 3168646"/>
              <a:gd name="connsiteX189" fmla="*/ 955202 w 3172463"/>
              <a:gd name="connsiteY189" fmla="*/ 3035898 h 3168646"/>
              <a:gd name="connsiteX190" fmla="*/ 932115 w 3172463"/>
              <a:gd name="connsiteY190" fmla="*/ 3019544 h 3168646"/>
              <a:gd name="connsiteX191" fmla="*/ 911915 w 3172463"/>
              <a:gd name="connsiteY191" fmla="*/ 3000306 h 3168646"/>
              <a:gd name="connsiteX192" fmla="*/ 891714 w 3172463"/>
              <a:gd name="connsiteY192" fmla="*/ 2978181 h 3168646"/>
              <a:gd name="connsiteX193" fmla="*/ 873437 w 3172463"/>
              <a:gd name="connsiteY193" fmla="*/ 2955095 h 3168646"/>
              <a:gd name="connsiteX194" fmla="*/ 855161 w 3172463"/>
              <a:gd name="connsiteY194" fmla="*/ 2931046 h 3168646"/>
              <a:gd name="connsiteX195" fmla="*/ 836884 w 3172463"/>
              <a:gd name="connsiteY195" fmla="*/ 2906997 h 3168646"/>
              <a:gd name="connsiteX196" fmla="*/ 818608 w 3172463"/>
              <a:gd name="connsiteY196" fmla="*/ 2883911 h 3168646"/>
              <a:gd name="connsiteX197" fmla="*/ 799368 w 3172463"/>
              <a:gd name="connsiteY197" fmla="*/ 2861786 h 3168646"/>
              <a:gd name="connsiteX198" fmla="*/ 777244 w 3172463"/>
              <a:gd name="connsiteY198" fmla="*/ 2842547 h 3168646"/>
              <a:gd name="connsiteX199" fmla="*/ 756081 w 3172463"/>
              <a:gd name="connsiteY199" fmla="*/ 2825232 h 3168646"/>
              <a:gd name="connsiteX200" fmla="*/ 732033 w 3172463"/>
              <a:gd name="connsiteY200" fmla="*/ 2811765 h 3168646"/>
              <a:gd name="connsiteX201" fmla="*/ 706061 w 3172463"/>
              <a:gd name="connsiteY201" fmla="*/ 2800222 h 3168646"/>
              <a:gd name="connsiteX202" fmla="*/ 678165 w 3172463"/>
              <a:gd name="connsiteY202" fmla="*/ 2790602 h 3168646"/>
              <a:gd name="connsiteX203" fmla="*/ 649306 w 3172463"/>
              <a:gd name="connsiteY203" fmla="*/ 2781945 h 3168646"/>
              <a:gd name="connsiteX204" fmla="*/ 620449 w 3172463"/>
              <a:gd name="connsiteY204" fmla="*/ 2774249 h 3168646"/>
              <a:gd name="connsiteX205" fmla="*/ 590629 w 3172463"/>
              <a:gd name="connsiteY205" fmla="*/ 2766553 h 3168646"/>
              <a:gd name="connsiteX206" fmla="*/ 562733 w 3172463"/>
              <a:gd name="connsiteY206" fmla="*/ 2757896 h 3168646"/>
              <a:gd name="connsiteX207" fmla="*/ 534836 w 3172463"/>
              <a:gd name="connsiteY207" fmla="*/ 2748276 h 3168646"/>
              <a:gd name="connsiteX208" fmla="*/ 508865 w 3172463"/>
              <a:gd name="connsiteY208" fmla="*/ 2736733 h 3168646"/>
              <a:gd name="connsiteX209" fmla="*/ 485777 w 3172463"/>
              <a:gd name="connsiteY209" fmla="*/ 2722304 h 3168646"/>
              <a:gd name="connsiteX210" fmla="*/ 464615 w 3172463"/>
              <a:gd name="connsiteY210" fmla="*/ 2704989 h 3168646"/>
              <a:gd name="connsiteX211" fmla="*/ 447301 w 3172463"/>
              <a:gd name="connsiteY211" fmla="*/ 2683827 h 3168646"/>
              <a:gd name="connsiteX212" fmla="*/ 432872 w 3172463"/>
              <a:gd name="connsiteY212" fmla="*/ 2660739 h 3168646"/>
              <a:gd name="connsiteX213" fmla="*/ 421328 w 3172463"/>
              <a:gd name="connsiteY213" fmla="*/ 2634767 h 3168646"/>
              <a:gd name="connsiteX214" fmla="*/ 411709 w 3172463"/>
              <a:gd name="connsiteY214" fmla="*/ 2606871 h 3168646"/>
              <a:gd name="connsiteX215" fmla="*/ 403052 w 3172463"/>
              <a:gd name="connsiteY215" fmla="*/ 2578974 h 3168646"/>
              <a:gd name="connsiteX216" fmla="*/ 395356 w 3172463"/>
              <a:gd name="connsiteY216" fmla="*/ 2549154 h 3168646"/>
              <a:gd name="connsiteX217" fmla="*/ 387660 w 3172463"/>
              <a:gd name="connsiteY217" fmla="*/ 2520296 h 3168646"/>
              <a:gd name="connsiteX218" fmla="*/ 379003 w 3172463"/>
              <a:gd name="connsiteY218" fmla="*/ 2491437 h 3168646"/>
              <a:gd name="connsiteX219" fmla="*/ 369383 w 3172463"/>
              <a:gd name="connsiteY219" fmla="*/ 2463540 h 3168646"/>
              <a:gd name="connsiteX220" fmla="*/ 357840 w 3172463"/>
              <a:gd name="connsiteY220" fmla="*/ 2437568 h 3168646"/>
              <a:gd name="connsiteX221" fmla="*/ 344373 w 3172463"/>
              <a:gd name="connsiteY221" fmla="*/ 2413519 h 3168646"/>
              <a:gd name="connsiteX222" fmla="*/ 327059 w 3172463"/>
              <a:gd name="connsiteY222" fmla="*/ 2392356 h 3168646"/>
              <a:gd name="connsiteX223" fmla="*/ 307820 w 3172463"/>
              <a:gd name="connsiteY223" fmla="*/ 2370232 h 3168646"/>
              <a:gd name="connsiteX224" fmla="*/ 285695 w 3172463"/>
              <a:gd name="connsiteY224" fmla="*/ 2350993 h 3168646"/>
              <a:gd name="connsiteX225" fmla="*/ 261646 w 3172463"/>
              <a:gd name="connsiteY225" fmla="*/ 2332716 h 3168646"/>
              <a:gd name="connsiteX226" fmla="*/ 237598 w 3172463"/>
              <a:gd name="connsiteY226" fmla="*/ 2314439 h 3168646"/>
              <a:gd name="connsiteX227" fmla="*/ 213550 w 3172463"/>
              <a:gd name="connsiteY227" fmla="*/ 2296163 h 3168646"/>
              <a:gd name="connsiteX228" fmla="*/ 190463 w 3172463"/>
              <a:gd name="connsiteY228" fmla="*/ 2277885 h 3168646"/>
              <a:gd name="connsiteX229" fmla="*/ 168339 w 3172463"/>
              <a:gd name="connsiteY229" fmla="*/ 2257685 h 3168646"/>
              <a:gd name="connsiteX230" fmla="*/ 149100 w 3172463"/>
              <a:gd name="connsiteY230" fmla="*/ 2237484 h 3168646"/>
              <a:gd name="connsiteX231" fmla="*/ 132748 w 3172463"/>
              <a:gd name="connsiteY231" fmla="*/ 2214397 h 3168646"/>
              <a:gd name="connsiteX232" fmla="*/ 120243 w 3172463"/>
              <a:gd name="connsiteY232" fmla="*/ 2190349 h 3168646"/>
              <a:gd name="connsiteX233" fmla="*/ 111585 w 3172463"/>
              <a:gd name="connsiteY233" fmla="*/ 2161491 h 3168646"/>
              <a:gd name="connsiteX234" fmla="*/ 107738 w 3172463"/>
              <a:gd name="connsiteY234" fmla="*/ 2131670 h 3168646"/>
              <a:gd name="connsiteX235" fmla="*/ 106775 w 3172463"/>
              <a:gd name="connsiteY235" fmla="*/ 2100887 h 3168646"/>
              <a:gd name="connsiteX236" fmla="*/ 109661 w 3172463"/>
              <a:gd name="connsiteY236" fmla="*/ 2068181 h 3168646"/>
              <a:gd name="connsiteX237" fmla="*/ 113509 w 3172463"/>
              <a:gd name="connsiteY237" fmla="*/ 2035476 h 3168646"/>
              <a:gd name="connsiteX238" fmla="*/ 118318 w 3172463"/>
              <a:gd name="connsiteY238" fmla="*/ 2002769 h 3168646"/>
              <a:gd name="connsiteX239" fmla="*/ 122166 w 3172463"/>
              <a:gd name="connsiteY239" fmla="*/ 1970063 h 3168646"/>
              <a:gd name="connsiteX240" fmla="*/ 124091 w 3172463"/>
              <a:gd name="connsiteY240" fmla="*/ 1937358 h 3168646"/>
              <a:gd name="connsiteX241" fmla="*/ 124091 w 3172463"/>
              <a:gd name="connsiteY241" fmla="*/ 1905613 h 3168646"/>
              <a:gd name="connsiteX242" fmla="*/ 120243 w 3172463"/>
              <a:gd name="connsiteY242" fmla="*/ 1875793 h 3168646"/>
              <a:gd name="connsiteX243" fmla="*/ 112547 w 3172463"/>
              <a:gd name="connsiteY243" fmla="*/ 1845972 h 3168646"/>
              <a:gd name="connsiteX244" fmla="*/ 101004 w 3172463"/>
              <a:gd name="connsiteY244" fmla="*/ 1818075 h 3168646"/>
              <a:gd name="connsiteX245" fmla="*/ 86575 w 3172463"/>
              <a:gd name="connsiteY245" fmla="*/ 1789218 h 3168646"/>
              <a:gd name="connsiteX246" fmla="*/ 70222 w 3172463"/>
              <a:gd name="connsiteY246" fmla="*/ 1760360 h 3168646"/>
              <a:gd name="connsiteX247" fmla="*/ 52908 w 3172463"/>
              <a:gd name="connsiteY247" fmla="*/ 1731501 h 3168646"/>
              <a:gd name="connsiteX248" fmla="*/ 36555 w 3172463"/>
              <a:gd name="connsiteY248" fmla="*/ 1703604 h 3168646"/>
              <a:gd name="connsiteX249" fmla="*/ 22125 w 3172463"/>
              <a:gd name="connsiteY249" fmla="*/ 1673784 h 3168646"/>
              <a:gd name="connsiteX250" fmla="*/ 10582 w 3172463"/>
              <a:gd name="connsiteY250" fmla="*/ 1644925 h 3168646"/>
              <a:gd name="connsiteX251" fmla="*/ 2886 w 3172463"/>
              <a:gd name="connsiteY251" fmla="*/ 1615105 h 3168646"/>
              <a:gd name="connsiteX252" fmla="*/ 0 w 3172463"/>
              <a:gd name="connsiteY252" fmla="*/ 1584323 h 3168646"/>
              <a:gd name="connsiteX253" fmla="*/ 2886 w 3172463"/>
              <a:gd name="connsiteY253" fmla="*/ 1553541 h 3168646"/>
              <a:gd name="connsiteX254" fmla="*/ 10582 w 3172463"/>
              <a:gd name="connsiteY254" fmla="*/ 1523721 h 3168646"/>
              <a:gd name="connsiteX255" fmla="*/ 22125 w 3172463"/>
              <a:gd name="connsiteY255" fmla="*/ 1494862 h 3168646"/>
              <a:gd name="connsiteX256" fmla="*/ 36555 w 3172463"/>
              <a:gd name="connsiteY256" fmla="*/ 1465043 h 3168646"/>
              <a:gd name="connsiteX257" fmla="*/ 52908 w 3172463"/>
              <a:gd name="connsiteY257" fmla="*/ 1437145 h 3168646"/>
              <a:gd name="connsiteX258" fmla="*/ 70222 w 3172463"/>
              <a:gd name="connsiteY258" fmla="*/ 1408288 h 3168646"/>
              <a:gd name="connsiteX259" fmla="*/ 86575 w 3172463"/>
              <a:gd name="connsiteY259" fmla="*/ 1379429 h 3168646"/>
              <a:gd name="connsiteX260" fmla="*/ 101004 w 3172463"/>
              <a:gd name="connsiteY260" fmla="*/ 1350571 h 3168646"/>
              <a:gd name="connsiteX261" fmla="*/ 112547 w 3172463"/>
              <a:gd name="connsiteY261" fmla="*/ 1322674 h 3168646"/>
              <a:gd name="connsiteX262" fmla="*/ 120243 w 3172463"/>
              <a:gd name="connsiteY262" fmla="*/ 1292853 h 3168646"/>
              <a:gd name="connsiteX263" fmla="*/ 124091 w 3172463"/>
              <a:gd name="connsiteY263" fmla="*/ 1263034 h 3168646"/>
              <a:gd name="connsiteX264" fmla="*/ 124091 w 3172463"/>
              <a:gd name="connsiteY264" fmla="*/ 1231290 h 3168646"/>
              <a:gd name="connsiteX265" fmla="*/ 122166 w 3172463"/>
              <a:gd name="connsiteY265" fmla="*/ 1198583 h 3168646"/>
              <a:gd name="connsiteX266" fmla="*/ 118318 w 3172463"/>
              <a:gd name="connsiteY266" fmla="*/ 1165877 h 3168646"/>
              <a:gd name="connsiteX267" fmla="*/ 113509 w 3172463"/>
              <a:gd name="connsiteY267" fmla="*/ 1133171 h 3168646"/>
              <a:gd name="connsiteX268" fmla="*/ 109661 w 3172463"/>
              <a:gd name="connsiteY268" fmla="*/ 1100465 h 3168646"/>
              <a:gd name="connsiteX269" fmla="*/ 106775 w 3172463"/>
              <a:gd name="connsiteY269" fmla="*/ 1067759 h 3168646"/>
              <a:gd name="connsiteX270" fmla="*/ 107738 w 3172463"/>
              <a:gd name="connsiteY270" fmla="*/ 1036977 h 3168646"/>
              <a:gd name="connsiteX271" fmla="*/ 111585 w 3172463"/>
              <a:gd name="connsiteY271" fmla="*/ 1007156 h 3168646"/>
              <a:gd name="connsiteX272" fmla="*/ 120243 w 3172463"/>
              <a:gd name="connsiteY272" fmla="*/ 978298 h 3168646"/>
              <a:gd name="connsiteX273" fmla="*/ 132748 w 3172463"/>
              <a:gd name="connsiteY273" fmla="*/ 954249 h 3168646"/>
              <a:gd name="connsiteX274" fmla="*/ 149100 w 3172463"/>
              <a:gd name="connsiteY274" fmla="*/ 931163 h 3168646"/>
              <a:gd name="connsiteX275" fmla="*/ 168339 w 3172463"/>
              <a:gd name="connsiteY275" fmla="*/ 910962 h 3168646"/>
              <a:gd name="connsiteX276" fmla="*/ 190463 w 3172463"/>
              <a:gd name="connsiteY276" fmla="*/ 890761 h 3168646"/>
              <a:gd name="connsiteX277" fmla="*/ 213550 w 3172463"/>
              <a:gd name="connsiteY277" fmla="*/ 872484 h 3168646"/>
              <a:gd name="connsiteX278" fmla="*/ 237598 w 3172463"/>
              <a:gd name="connsiteY278" fmla="*/ 854207 h 3168646"/>
              <a:gd name="connsiteX279" fmla="*/ 261646 w 3172463"/>
              <a:gd name="connsiteY279" fmla="*/ 835930 h 3168646"/>
              <a:gd name="connsiteX280" fmla="*/ 285695 w 3172463"/>
              <a:gd name="connsiteY280" fmla="*/ 817653 h 3168646"/>
              <a:gd name="connsiteX281" fmla="*/ 307820 w 3172463"/>
              <a:gd name="connsiteY281" fmla="*/ 798415 h 3168646"/>
              <a:gd name="connsiteX282" fmla="*/ 327059 w 3172463"/>
              <a:gd name="connsiteY282" fmla="*/ 776290 h 3168646"/>
              <a:gd name="connsiteX283" fmla="*/ 344373 w 3172463"/>
              <a:gd name="connsiteY283" fmla="*/ 755127 h 3168646"/>
              <a:gd name="connsiteX284" fmla="*/ 357840 w 3172463"/>
              <a:gd name="connsiteY284" fmla="*/ 731079 h 3168646"/>
              <a:gd name="connsiteX285" fmla="*/ 369383 w 3172463"/>
              <a:gd name="connsiteY285" fmla="*/ 705106 h 3168646"/>
              <a:gd name="connsiteX286" fmla="*/ 379003 w 3172463"/>
              <a:gd name="connsiteY286" fmla="*/ 677209 h 3168646"/>
              <a:gd name="connsiteX287" fmla="*/ 387660 w 3172463"/>
              <a:gd name="connsiteY287" fmla="*/ 648350 h 3168646"/>
              <a:gd name="connsiteX288" fmla="*/ 395356 w 3172463"/>
              <a:gd name="connsiteY288" fmla="*/ 619492 h 3168646"/>
              <a:gd name="connsiteX289" fmla="*/ 403052 w 3172463"/>
              <a:gd name="connsiteY289" fmla="*/ 589672 h 3168646"/>
              <a:gd name="connsiteX290" fmla="*/ 411709 w 3172463"/>
              <a:gd name="connsiteY290" fmla="*/ 561776 h 3168646"/>
              <a:gd name="connsiteX291" fmla="*/ 421328 w 3172463"/>
              <a:gd name="connsiteY291" fmla="*/ 533879 h 3168646"/>
              <a:gd name="connsiteX292" fmla="*/ 432872 w 3172463"/>
              <a:gd name="connsiteY292" fmla="*/ 507907 h 3168646"/>
              <a:gd name="connsiteX293" fmla="*/ 447301 w 3172463"/>
              <a:gd name="connsiteY293" fmla="*/ 484821 h 3168646"/>
              <a:gd name="connsiteX294" fmla="*/ 464615 w 3172463"/>
              <a:gd name="connsiteY294" fmla="*/ 463658 h 3168646"/>
              <a:gd name="connsiteX295" fmla="*/ 485777 w 3172463"/>
              <a:gd name="connsiteY295" fmla="*/ 446343 h 3168646"/>
              <a:gd name="connsiteX296" fmla="*/ 508865 w 3172463"/>
              <a:gd name="connsiteY296" fmla="*/ 431914 h 3168646"/>
              <a:gd name="connsiteX297" fmla="*/ 534836 w 3172463"/>
              <a:gd name="connsiteY297" fmla="*/ 420370 h 3168646"/>
              <a:gd name="connsiteX298" fmla="*/ 562733 w 3172463"/>
              <a:gd name="connsiteY298" fmla="*/ 410751 h 3168646"/>
              <a:gd name="connsiteX299" fmla="*/ 590629 w 3172463"/>
              <a:gd name="connsiteY299" fmla="*/ 402093 h 3168646"/>
              <a:gd name="connsiteX300" fmla="*/ 620449 w 3172463"/>
              <a:gd name="connsiteY300" fmla="*/ 394397 h 3168646"/>
              <a:gd name="connsiteX301" fmla="*/ 649306 w 3172463"/>
              <a:gd name="connsiteY301" fmla="*/ 386701 h 3168646"/>
              <a:gd name="connsiteX302" fmla="*/ 678165 w 3172463"/>
              <a:gd name="connsiteY302" fmla="*/ 378044 h 3168646"/>
              <a:gd name="connsiteX303" fmla="*/ 706061 w 3172463"/>
              <a:gd name="connsiteY303" fmla="*/ 368425 h 3168646"/>
              <a:gd name="connsiteX304" fmla="*/ 732033 w 3172463"/>
              <a:gd name="connsiteY304" fmla="*/ 356881 h 3168646"/>
              <a:gd name="connsiteX305" fmla="*/ 756081 w 3172463"/>
              <a:gd name="connsiteY305" fmla="*/ 343415 h 3168646"/>
              <a:gd name="connsiteX306" fmla="*/ 777244 w 3172463"/>
              <a:gd name="connsiteY306" fmla="*/ 326100 h 3168646"/>
              <a:gd name="connsiteX307" fmla="*/ 799368 w 3172463"/>
              <a:gd name="connsiteY307" fmla="*/ 306860 h 3168646"/>
              <a:gd name="connsiteX308" fmla="*/ 818608 w 3172463"/>
              <a:gd name="connsiteY308" fmla="*/ 284735 h 3168646"/>
              <a:gd name="connsiteX309" fmla="*/ 836884 w 3172463"/>
              <a:gd name="connsiteY309" fmla="*/ 261649 h 3168646"/>
              <a:gd name="connsiteX310" fmla="*/ 855161 w 3172463"/>
              <a:gd name="connsiteY310" fmla="*/ 237601 h 3168646"/>
              <a:gd name="connsiteX311" fmla="*/ 873437 w 3172463"/>
              <a:gd name="connsiteY311" fmla="*/ 213551 h 3168646"/>
              <a:gd name="connsiteX312" fmla="*/ 891714 w 3172463"/>
              <a:gd name="connsiteY312" fmla="*/ 190465 h 3168646"/>
              <a:gd name="connsiteX313" fmla="*/ 911915 w 3172463"/>
              <a:gd name="connsiteY313" fmla="*/ 168340 h 3168646"/>
              <a:gd name="connsiteX314" fmla="*/ 932115 w 3172463"/>
              <a:gd name="connsiteY314" fmla="*/ 149102 h 3168646"/>
              <a:gd name="connsiteX315" fmla="*/ 955202 w 3172463"/>
              <a:gd name="connsiteY315" fmla="*/ 132748 h 3168646"/>
              <a:gd name="connsiteX316" fmla="*/ 979250 w 3172463"/>
              <a:gd name="connsiteY316" fmla="*/ 120243 h 3168646"/>
              <a:gd name="connsiteX317" fmla="*/ 1008109 w 3172463"/>
              <a:gd name="connsiteY317" fmla="*/ 111585 h 3168646"/>
              <a:gd name="connsiteX318" fmla="*/ 1037929 w 3172463"/>
              <a:gd name="connsiteY318" fmla="*/ 107738 h 3168646"/>
              <a:gd name="connsiteX319" fmla="*/ 1068710 w 3172463"/>
              <a:gd name="connsiteY319" fmla="*/ 106776 h 3168646"/>
              <a:gd name="connsiteX320" fmla="*/ 1101415 w 3172463"/>
              <a:gd name="connsiteY320" fmla="*/ 109662 h 3168646"/>
              <a:gd name="connsiteX321" fmla="*/ 1134122 w 3172463"/>
              <a:gd name="connsiteY321" fmla="*/ 113510 h 3168646"/>
              <a:gd name="connsiteX322" fmla="*/ 1166828 w 3172463"/>
              <a:gd name="connsiteY322" fmla="*/ 118320 h 3168646"/>
              <a:gd name="connsiteX323" fmla="*/ 1199534 w 3172463"/>
              <a:gd name="connsiteY323" fmla="*/ 122167 h 3168646"/>
              <a:gd name="connsiteX324" fmla="*/ 1232239 w 3172463"/>
              <a:gd name="connsiteY324" fmla="*/ 124091 h 3168646"/>
              <a:gd name="connsiteX325" fmla="*/ 1263984 w 3172463"/>
              <a:gd name="connsiteY325" fmla="*/ 124091 h 3168646"/>
              <a:gd name="connsiteX326" fmla="*/ 1293804 w 3172463"/>
              <a:gd name="connsiteY326" fmla="*/ 120243 h 3168646"/>
              <a:gd name="connsiteX327" fmla="*/ 1323624 w 3172463"/>
              <a:gd name="connsiteY327" fmla="*/ 112547 h 3168646"/>
              <a:gd name="connsiteX328" fmla="*/ 1352482 w 3172463"/>
              <a:gd name="connsiteY328" fmla="*/ 101004 h 3168646"/>
              <a:gd name="connsiteX329" fmla="*/ 1381339 w 3172463"/>
              <a:gd name="connsiteY329" fmla="*/ 85613 h 3168646"/>
              <a:gd name="connsiteX330" fmla="*/ 1410198 w 3172463"/>
              <a:gd name="connsiteY330" fmla="*/ 70222 h 3168646"/>
              <a:gd name="connsiteX331" fmla="*/ 1439055 w 3172463"/>
              <a:gd name="connsiteY331" fmla="*/ 52907 h 3168646"/>
              <a:gd name="connsiteX332" fmla="*/ 1466952 w 3172463"/>
              <a:gd name="connsiteY332" fmla="*/ 36554 h 3168646"/>
              <a:gd name="connsiteX333" fmla="*/ 1496772 w 3172463"/>
              <a:gd name="connsiteY333" fmla="*/ 22125 h 3168646"/>
              <a:gd name="connsiteX334" fmla="*/ 1525630 w 3172463"/>
              <a:gd name="connsiteY334" fmla="*/ 10581 h 3168646"/>
              <a:gd name="connsiteX335" fmla="*/ 1555450 w 3172463"/>
              <a:gd name="connsiteY335" fmla="*/ 2885 h 3168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3172463" h="3168646">
                <a:moveTo>
                  <a:pt x="1586232" y="0"/>
                </a:moveTo>
                <a:lnTo>
                  <a:pt x="1617013" y="2885"/>
                </a:lnTo>
                <a:lnTo>
                  <a:pt x="1646833" y="10581"/>
                </a:lnTo>
                <a:lnTo>
                  <a:pt x="1675692" y="22125"/>
                </a:lnTo>
                <a:lnTo>
                  <a:pt x="1705511" y="36554"/>
                </a:lnTo>
                <a:lnTo>
                  <a:pt x="1733408" y="52907"/>
                </a:lnTo>
                <a:lnTo>
                  <a:pt x="1762266" y="70222"/>
                </a:lnTo>
                <a:lnTo>
                  <a:pt x="1791124" y="85613"/>
                </a:lnTo>
                <a:lnTo>
                  <a:pt x="1819981" y="101004"/>
                </a:lnTo>
                <a:lnTo>
                  <a:pt x="1847878" y="112547"/>
                </a:lnTo>
                <a:lnTo>
                  <a:pt x="1878660" y="120243"/>
                </a:lnTo>
                <a:lnTo>
                  <a:pt x="1908479" y="124091"/>
                </a:lnTo>
                <a:lnTo>
                  <a:pt x="1940223" y="124091"/>
                </a:lnTo>
                <a:lnTo>
                  <a:pt x="1972929" y="122167"/>
                </a:lnTo>
                <a:lnTo>
                  <a:pt x="2005635" y="118320"/>
                </a:lnTo>
                <a:lnTo>
                  <a:pt x="2038341" y="113510"/>
                </a:lnTo>
                <a:lnTo>
                  <a:pt x="2071047" y="109662"/>
                </a:lnTo>
                <a:lnTo>
                  <a:pt x="2103753" y="106776"/>
                </a:lnTo>
                <a:lnTo>
                  <a:pt x="2134534" y="107738"/>
                </a:lnTo>
                <a:lnTo>
                  <a:pt x="2164354" y="111585"/>
                </a:lnTo>
                <a:lnTo>
                  <a:pt x="2193213" y="120243"/>
                </a:lnTo>
                <a:lnTo>
                  <a:pt x="2217262" y="132748"/>
                </a:lnTo>
                <a:lnTo>
                  <a:pt x="2240347" y="149102"/>
                </a:lnTo>
                <a:lnTo>
                  <a:pt x="2260548" y="168340"/>
                </a:lnTo>
                <a:lnTo>
                  <a:pt x="2280749" y="190465"/>
                </a:lnTo>
                <a:lnTo>
                  <a:pt x="2299025" y="213551"/>
                </a:lnTo>
                <a:lnTo>
                  <a:pt x="2317302" y="237601"/>
                </a:lnTo>
                <a:lnTo>
                  <a:pt x="2335579" y="261649"/>
                </a:lnTo>
                <a:lnTo>
                  <a:pt x="2353855" y="284735"/>
                </a:lnTo>
                <a:lnTo>
                  <a:pt x="2373095" y="306860"/>
                </a:lnTo>
                <a:lnTo>
                  <a:pt x="2395219" y="326100"/>
                </a:lnTo>
                <a:lnTo>
                  <a:pt x="2416382" y="343415"/>
                </a:lnTo>
                <a:lnTo>
                  <a:pt x="2440430" y="356881"/>
                </a:lnTo>
                <a:lnTo>
                  <a:pt x="2466403" y="368425"/>
                </a:lnTo>
                <a:lnTo>
                  <a:pt x="2494298" y="378044"/>
                </a:lnTo>
                <a:lnTo>
                  <a:pt x="2523156" y="386701"/>
                </a:lnTo>
                <a:lnTo>
                  <a:pt x="2552014" y="394397"/>
                </a:lnTo>
                <a:lnTo>
                  <a:pt x="2581835" y="402093"/>
                </a:lnTo>
                <a:lnTo>
                  <a:pt x="2609730" y="410751"/>
                </a:lnTo>
                <a:lnTo>
                  <a:pt x="2637626" y="420370"/>
                </a:lnTo>
                <a:lnTo>
                  <a:pt x="2663599" y="431914"/>
                </a:lnTo>
                <a:lnTo>
                  <a:pt x="2686686" y="446343"/>
                </a:lnTo>
                <a:lnTo>
                  <a:pt x="2707849" y="463658"/>
                </a:lnTo>
                <a:lnTo>
                  <a:pt x="2725162" y="484821"/>
                </a:lnTo>
                <a:lnTo>
                  <a:pt x="2739592" y="507907"/>
                </a:lnTo>
                <a:lnTo>
                  <a:pt x="2751135" y="533879"/>
                </a:lnTo>
                <a:lnTo>
                  <a:pt x="2760754" y="561776"/>
                </a:lnTo>
                <a:lnTo>
                  <a:pt x="2769411" y="589672"/>
                </a:lnTo>
                <a:lnTo>
                  <a:pt x="2777107" y="619492"/>
                </a:lnTo>
                <a:lnTo>
                  <a:pt x="2784803" y="648350"/>
                </a:lnTo>
                <a:lnTo>
                  <a:pt x="2793460" y="677209"/>
                </a:lnTo>
                <a:lnTo>
                  <a:pt x="2803079" y="705106"/>
                </a:lnTo>
                <a:lnTo>
                  <a:pt x="2814622" y="731079"/>
                </a:lnTo>
                <a:lnTo>
                  <a:pt x="2828090" y="755127"/>
                </a:lnTo>
                <a:lnTo>
                  <a:pt x="2845405" y="776290"/>
                </a:lnTo>
                <a:lnTo>
                  <a:pt x="2864643" y="798415"/>
                </a:lnTo>
                <a:lnTo>
                  <a:pt x="2886768" y="817653"/>
                </a:lnTo>
                <a:lnTo>
                  <a:pt x="2909855" y="835930"/>
                </a:lnTo>
                <a:lnTo>
                  <a:pt x="2934865" y="854207"/>
                </a:lnTo>
                <a:lnTo>
                  <a:pt x="2958913" y="872484"/>
                </a:lnTo>
                <a:lnTo>
                  <a:pt x="2982000" y="890761"/>
                </a:lnTo>
                <a:lnTo>
                  <a:pt x="3004123" y="910962"/>
                </a:lnTo>
                <a:lnTo>
                  <a:pt x="3023363" y="931163"/>
                </a:lnTo>
                <a:lnTo>
                  <a:pt x="3039716" y="954249"/>
                </a:lnTo>
                <a:lnTo>
                  <a:pt x="3052221" y="978298"/>
                </a:lnTo>
                <a:lnTo>
                  <a:pt x="3060879" y="1007156"/>
                </a:lnTo>
                <a:lnTo>
                  <a:pt x="3064725" y="1036977"/>
                </a:lnTo>
                <a:lnTo>
                  <a:pt x="3065689" y="1067759"/>
                </a:lnTo>
                <a:lnTo>
                  <a:pt x="3062802" y="1100465"/>
                </a:lnTo>
                <a:lnTo>
                  <a:pt x="3058954" y="1133171"/>
                </a:lnTo>
                <a:lnTo>
                  <a:pt x="3054145" y="1165877"/>
                </a:lnTo>
                <a:lnTo>
                  <a:pt x="3050297" y="1198583"/>
                </a:lnTo>
                <a:lnTo>
                  <a:pt x="3048373" y="1231290"/>
                </a:lnTo>
                <a:lnTo>
                  <a:pt x="3048373" y="1263034"/>
                </a:lnTo>
                <a:lnTo>
                  <a:pt x="3052221" y="1292853"/>
                </a:lnTo>
                <a:lnTo>
                  <a:pt x="3059916" y="1322674"/>
                </a:lnTo>
                <a:lnTo>
                  <a:pt x="3071460" y="1350571"/>
                </a:lnTo>
                <a:lnTo>
                  <a:pt x="3086851" y="1379429"/>
                </a:lnTo>
                <a:lnTo>
                  <a:pt x="3102241" y="1408288"/>
                </a:lnTo>
                <a:lnTo>
                  <a:pt x="3119557" y="1437145"/>
                </a:lnTo>
                <a:lnTo>
                  <a:pt x="3135909" y="1465043"/>
                </a:lnTo>
                <a:lnTo>
                  <a:pt x="3150339" y="1494862"/>
                </a:lnTo>
                <a:lnTo>
                  <a:pt x="3161881" y="1523721"/>
                </a:lnTo>
                <a:lnTo>
                  <a:pt x="3169577" y="1553541"/>
                </a:lnTo>
                <a:lnTo>
                  <a:pt x="3172463" y="1584323"/>
                </a:lnTo>
                <a:lnTo>
                  <a:pt x="3169577" y="1615105"/>
                </a:lnTo>
                <a:lnTo>
                  <a:pt x="3161881" y="1644925"/>
                </a:lnTo>
                <a:lnTo>
                  <a:pt x="3150339" y="1673784"/>
                </a:lnTo>
                <a:lnTo>
                  <a:pt x="3135909" y="1703604"/>
                </a:lnTo>
                <a:lnTo>
                  <a:pt x="3119557" y="1731501"/>
                </a:lnTo>
                <a:lnTo>
                  <a:pt x="3102241" y="1760360"/>
                </a:lnTo>
                <a:lnTo>
                  <a:pt x="3086851" y="1789218"/>
                </a:lnTo>
                <a:lnTo>
                  <a:pt x="3071460" y="1818075"/>
                </a:lnTo>
                <a:lnTo>
                  <a:pt x="3059916" y="1845972"/>
                </a:lnTo>
                <a:lnTo>
                  <a:pt x="3052221" y="1875793"/>
                </a:lnTo>
                <a:lnTo>
                  <a:pt x="3048373" y="1905613"/>
                </a:lnTo>
                <a:lnTo>
                  <a:pt x="3048373" y="1937358"/>
                </a:lnTo>
                <a:lnTo>
                  <a:pt x="3050297" y="1970063"/>
                </a:lnTo>
                <a:lnTo>
                  <a:pt x="3054145" y="2002769"/>
                </a:lnTo>
                <a:lnTo>
                  <a:pt x="3058954" y="2035476"/>
                </a:lnTo>
                <a:lnTo>
                  <a:pt x="3062802" y="2068181"/>
                </a:lnTo>
                <a:lnTo>
                  <a:pt x="3065689" y="2100887"/>
                </a:lnTo>
                <a:lnTo>
                  <a:pt x="3064725" y="2131670"/>
                </a:lnTo>
                <a:lnTo>
                  <a:pt x="3060879" y="2161491"/>
                </a:lnTo>
                <a:lnTo>
                  <a:pt x="3052221" y="2190349"/>
                </a:lnTo>
                <a:lnTo>
                  <a:pt x="3039716" y="2214397"/>
                </a:lnTo>
                <a:lnTo>
                  <a:pt x="3023363" y="2237484"/>
                </a:lnTo>
                <a:lnTo>
                  <a:pt x="3004123" y="2257685"/>
                </a:lnTo>
                <a:lnTo>
                  <a:pt x="2982000" y="2277885"/>
                </a:lnTo>
                <a:lnTo>
                  <a:pt x="2958913" y="2296163"/>
                </a:lnTo>
                <a:lnTo>
                  <a:pt x="2934865" y="2314439"/>
                </a:lnTo>
                <a:lnTo>
                  <a:pt x="2909855" y="2332716"/>
                </a:lnTo>
                <a:lnTo>
                  <a:pt x="2886768" y="2350993"/>
                </a:lnTo>
                <a:lnTo>
                  <a:pt x="2864643" y="2370232"/>
                </a:lnTo>
                <a:lnTo>
                  <a:pt x="2845405" y="2392356"/>
                </a:lnTo>
                <a:lnTo>
                  <a:pt x="2828090" y="2413519"/>
                </a:lnTo>
                <a:lnTo>
                  <a:pt x="2814622" y="2437568"/>
                </a:lnTo>
                <a:lnTo>
                  <a:pt x="2803079" y="2463540"/>
                </a:lnTo>
                <a:lnTo>
                  <a:pt x="2793460" y="2491437"/>
                </a:lnTo>
                <a:lnTo>
                  <a:pt x="2784803" y="2520296"/>
                </a:lnTo>
                <a:lnTo>
                  <a:pt x="2777107" y="2549154"/>
                </a:lnTo>
                <a:lnTo>
                  <a:pt x="2769411" y="2578974"/>
                </a:lnTo>
                <a:lnTo>
                  <a:pt x="2760754" y="2606871"/>
                </a:lnTo>
                <a:lnTo>
                  <a:pt x="2751135" y="2634767"/>
                </a:lnTo>
                <a:lnTo>
                  <a:pt x="2739592" y="2660739"/>
                </a:lnTo>
                <a:lnTo>
                  <a:pt x="2725162" y="2683827"/>
                </a:lnTo>
                <a:lnTo>
                  <a:pt x="2707849" y="2704989"/>
                </a:lnTo>
                <a:lnTo>
                  <a:pt x="2686686" y="2722304"/>
                </a:lnTo>
                <a:lnTo>
                  <a:pt x="2663599" y="2736733"/>
                </a:lnTo>
                <a:lnTo>
                  <a:pt x="2637626" y="2748276"/>
                </a:lnTo>
                <a:lnTo>
                  <a:pt x="2609730" y="2757896"/>
                </a:lnTo>
                <a:lnTo>
                  <a:pt x="2581835" y="2766553"/>
                </a:lnTo>
                <a:lnTo>
                  <a:pt x="2552014" y="2774249"/>
                </a:lnTo>
                <a:lnTo>
                  <a:pt x="2523156" y="2781945"/>
                </a:lnTo>
                <a:lnTo>
                  <a:pt x="2494298" y="2790602"/>
                </a:lnTo>
                <a:lnTo>
                  <a:pt x="2466403" y="2800222"/>
                </a:lnTo>
                <a:lnTo>
                  <a:pt x="2440430" y="2811765"/>
                </a:lnTo>
                <a:lnTo>
                  <a:pt x="2416382" y="2825232"/>
                </a:lnTo>
                <a:lnTo>
                  <a:pt x="2395219" y="2842547"/>
                </a:lnTo>
                <a:lnTo>
                  <a:pt x="2373095" y="2861786"/>
                </a:lnTo>
                <a:lnTo>
                  <a:pt x="2353855" y="2883911"/>
                </a:lnTo>
                <a:lnTo>
                  <a:pt x="2335579" y="2906997"/>
                </a:lnTo>
                <a:lnTo>
                  <a:pt x="2317302" y="2931046"/>
                </a:lnTo>
                <a:lnTo>
                  <a:pt x="2299025" y="2955095"/>
                </a:lnTo>
                <a:lnTo>
                  <a:pt x="2280749" y="2978181"/>
                </a:lnTo>
                <a:lnTo>
                  <a:pt x="2260548" y="3000306"/>
                </a:lnTo>
                <a:lnTo>
                  <a:pt x="2240347" y="3019544"/>
                </a:lnTo>
                <a:lnTo>
                  <a:pt x="2217262" y="3035898"/>
                </a:lnTo>
                <a:lnTo>
                  <a:pt x="2193213" y="3048403"/>
                </a:lnTo>
                <a:lnTo>
                  <a:pt x="2164354" y="3057061"/>
                </a:lnTo>
                <a:lnTo>
                  <a:pt x="2134534" y="3060909"/>
                </a:lnTo>
                <a:lnTo>
                  <a:pt x="2103753" y="3061870"/>
                </a:lnTo>
                <a:lnTo>
                  <a:pt x="2071047" y="3058984"/>
                </a:lnTo>
                <a:lnTo>
                  <a:pt x="2038341" y="3055137"/>
                </a:lnTo>
                <a:lnTo>
                  <a:pt x="2005635" y="3050327"/>
                </a:lnTo>
                <a:lnTo>
                  <a:pt x="1972929" y="3046480"/>
                </a:lnTo>
                <a:lnTo>
                  <a:pt x="1940223" y="3044555"/>
                </a:lnTo>
                <a:lnTo>
                  <a:pt x="1908479" y="3044555"/>
                </a:lnTo>
                <a:lnTo>
                  <a:pt x="1878660" y="3048403"/>
                </a:lnTo>
                <a:lnTo>
                  <a:pt x="1847878" y="3056099"/>
                </a:lnTo>
                <a:lnTo>
                  <a:pt x="1819981" y="3067642"/>
                </a:lnTo>
                <a:lnTo>
                  <a:pt x="1791124" y="3083033"/>
                </a:lnTo>
                <a:lnTo>
                  <a:pt x="1762266" y="3098425"/>
                </a:lnTo>
                <a:lnTo>
                  <a:pt x="1733408" y="3115739"/>
                </a:lnTo>
                <a:lnTo>
                  <a:pt x="1705511" y="3132093"/>
                </a:lnTo>
                <a:lnTo>
                  <a:pt x="1675692" y="3146521"/>
                </a:lnTo>
                <a:lnTo>
                  <a:pt x="1646833" y="3158065"/>
                </a:lnTo>
                <a:lnTo>
                  <a:pt x="1617013" y="3165761"/>
                </a:lnTo>
                <a:lnTo>
                  <a:pt x="1586232" y="3168646"/>
                </a:lnTo>
                <a:lnTo>
                  <a:pt x="1555450" y="3165761"/>
                </a:lnTo>
                <a:lnTo>
                  <a:pt x="1525630" y="3158065"/>
                </a:lnTo>
                <a:lnTo>
                  <a:pt x="1496772" y="3146521"/>
                </a:lnTo>
                <a:lnTo>
                  <a:pt x="1466952" y="3132093"/>
                </a:lnTo>
                <a:lnTo>
                  <a:pt x="1439055" y="3115739"/>
                </a:lnTo>
                <a:lnTo>
                  <a:pt x="1410198" y="3098425"/>
                </a:lnTo>
                <a:lnTo>
                  <a:pt x="1381339" y="3083033"/>
                </a:lnTo>
                <a:lnTo>
                  <a:pt x="1352482" y="3067642"/>
                </a:lnTo>
                <a:lnTo>
                  <a:pt x="1323624" y="3056099"/>
                </a:lnTo>
                <a:lnTo>
                  <a:pt x="1293804" y="3048403"/>
                </a:lnTo>
                <a:lnTo>
                  <a:pt x="1263984" y="3044555"/>
                </a:lnTo>
                <a:lnTo>
                  <a:pt x="1232239" y="3044555"/>
                </a:lnTo>
                <a:lnTo>
                  <a:pt x="1199534" y="3046480"/>
                </a:lnTo>
                <a:lnTo>
                  <a:pt x="1166828" y="3050327"/>
                </a:lnTo>
                <a:lnTo>
                  <a:pt x="1134122" y="3055137"/>
                </a:lnTo>
                <a:lnTo>
                  <a:pt x="1101415" y="3058984"/>
                </a:lnTo>
                <a:lnTo>
                  <a:pt x="1068710" y="3061870"/>
                </a:lnTo>
                <a:lnTo>
                  <a:pt x="1037929" y="3060909"/>
                </a:lnTo>
                <a:lnTo>
                  <a:pt x="1008109" y="3057061"/>
                </a:lnTo>
                <a:lnTo>
                  <a:pt x="979250" y="3048403"/>
                </a:lnTo>
                <a:lnTo>
                  <a:pt x="955202" y="3035898"/>
                </a:lnTo>
                <a:lnTo>
                  <a:pt x="932115" y="3019544"/>
                </a:lnTo>
                <a:lnTo>
                  <a:pt x="911915" y="3000306"/>
                </a:lnTo>
                <a:lnTo>
                  <a:pt x="891714" y="2978181"/>
                </a:lnTo>
                <a:lnTo>
                  <a:pt x="873437" y="2955095"/>
                </a:lnTo>
                <a:lnTo>
                  <a:pt x="855161" y="2931046"/>
                </a:lnTo>
                <a:lnTo>
                  <a:pt x="836884" y="2906997"/>
                </a:lnTo>
                <a:lnTo>
                  <a:pt x="818608" y="2883911"/>
                </a:lnTo>
                <a:lnTo>
                  <a:pt x="799368" y="2861786"/>
                </a:lnTo>
                <a:lnTo>
                  <a:pt x="777244" y="2842547"/>
                </a:lnTo>
                <a:lnTo>
                  <a:pt x="756081" y="2825232"/>
                </a:lnTo>
                <a:lnTo>
                  <a:pt x="732033" y="2811765"/>
                </a:lnTo>
                <a:lnTo>
                  <a:pt x="706061" y="2800222"/>
                </a:lnTo>
                <a:lnTo>
                  <a:pt x="678165" y="2790602"/>
                </a:lnTo>
                <a:lnTo>
                  <a:pt x="649306" y="2781945"/>
                </a:lnTo>
                <a:lnTo>
                  <a:pt x="620449" y="2774249"/>
                </a:lnTo>
                <a:lnTo>
                  <a:pt x="590629" y="2766553"/>
                </a:lnTo>
                <a:lnTo>
                  <a:pt x="562733" y="2757896"/>
                </a:lnTo>
                <a:lnTo>
                  <a:pt x="534836" y="2748276"/>
                </a:lnTo>
                <a:lnTo>
                  <a:pt x="508865" y="2736733"/>
                </a:lnTo>
                <a:lnTo>
                  <a:pt x="485777" y="2722304"/>
                </a:lnTo>
                <a:lnTo>
                  <a:pt x="464615" y="2704989"/>
                </a:lnTo>
                <a:lnTo>
                  <a:pt x="447301" y="2683827"/>
                </a:lnTo>
                <a:lnTo>
                  <a:pt x="432872" y="2660739"/>
                </a:lnTo>
                <a:lnTo>
                  <a:pt x="421328" y="2634767"/>
                </a:lnTo>
                <a:lnTo>
                  <a:pt x="411709" y="2606871"/>
                </a:lnTo>
                <a:lnTo>
                  <a:pt x="403052" y="2578974"/>
                </a:lnTo>
                <a:lnTo>
                  <a:pt x="395356" y="2549154"/>
                </a:lnTo>
                <a:lnTo>
                  <a:pt x="387660" y="2520296"/>
                </a:lnTo>
                <a:lnTo>
                  <a:pt x="379003" y="2491437"/>
                </a:lnTo>
                <a:lnTo>
                  <a:pt x="369383" y="2463540"/>
                </a:lnTo>
                <a:lnTo>
                  <a:pt x="357840" y="2437568"/>
                </a:lnTo>
                <a:lnTo>
                  <a:pt x="344373" y="2413519"/>
                </a:lnTo>
                <a:lnTo>
                  <a:pt x="327059" y="2392356"/>
                </a:lnTo>
                <a:lnTo>
                  <a:pt x="307820" y="2370232"/>
                </a:lnTo>
                <a:lnTo>
                  <a:pt x="285695" y="2350993"/>
                </a:lnTo>
                <a:lnTo>
                  <a:pt x="261646" y="2332716"/>
                </a:lnTo>
                <a:lnTo>
                  <a:pt x="237598" y="2314439"/>
                </a:lnTo>
                <a:lnTo>
                  <a:pt x="213550" y="2296163"/>
                </a:lnTo>
                <a:lnTo>
                  <a:pt x="190463" y="2277885"/>
                </a:lnTo>
                <a:lnTo>
                  <a:pt x="168339" y="2257685"/>
                </a:lnTo>
                <a:lnTo>
                  <a:pt x="149100" y="2237484"/>
                </a:lnTo>
                <a:lnTo>
                  <a:pt x="132748" y="2214397"/>
                </a:lnTo>
                <a:lnTo>
                  <a:pt x="120243" y="2190349"/>
                </a:lnTo>
                <a:lnTo>
                  <a:pt x="111585" y="2161491"/>
                </a:lnTo>
                <a:lnTo>
                  <a:pt x="107738" y="2131670"/>
                </a:lnTo>
                <a:lnTo>
                  <a:pt x="106775" y="2100887"/>
                </a:lnTo>
                <a:lnTo>
                  <a:pt x="109661" y="2068181"/>
                </a:lnTo>
                <a:lnTo>
                  <a:pt x="113509" y="2035476"/>
                </a:lnTo>
                <a:lnTo>
                  <a:pt x="118318" y="2002769"/>
                </a:lnTo>
                <a:lnTo>
                  <a:pt x="122166" y="1970063"/>
                </a:lnTo>
                <a:lnTo>
                  <a:pt x="124091" y="1937358"/>
                </a:lnTo>
                <a:lnTo>
                  <a:pt x="124091" y="1905613"/>
                </a:lnTo>
                <a:lnTo>
                  <a:pt x="120243" y="1875793"/>
                </a:lnTo>
                <a:lnTo>
                  <a:pt x="112547" y="1845972"/>
                </a:lnTo>
                <a:lnTo>
                  <a:pt x="101004" y="1818075"/>
                </a:lnTo>
                <a:lnTo>
                  <a:pt x="86575" y="1789218"/>
                </a:lnTo>
                <a:lnTo>
                  <a:pt x="70222" y="1760360"/>
                </a:lnTo>
                <a:lnTo>
                  <a:pt x="52908" y="1731501"/>
                </a:lnTo>
                <a:lnTo>
                  <a:pt x="36555" y="1703604"/>
                </a:lnTo>
                <a:lnTo>
                  <a:pt x="22125" y="1673784"/>
                </a:lnTo>
                <a:lnTo>
                  <a:pt x="10582" y="1644925"/>
                </a:lnTo>
                <a:lnTo>
                  <a:pt x="2886" y="1615105"/>
                </a:lnTo>
                <a:lnTo>
                  <a:pt x="0" y="1584323"/>
                </a:lnTo>
                <a:lnTo>
                  <a:pt x="2886" y="1553541"/>
                </a:lnTo>
                <a:lnTo>
                  <a:pt x="10582" y="1523721"/>
                </a:lnTo>
                <a:lnTo>
                  <a:pt x="22125" y="1494862"/>
                </a:lnTo>
                <a:lnTo>
                  <a:pt x="36555" y="1465043"/>
                </a:lnTo>
                <a:lnTo>
                  <a:pt x="52908" y="1437145"/>
                </a:lnTo>
                <a:lnTo>
                  <a:pt x="70222" y="1408288"/>
                </a:lnTo>
                <a:lnTo>
                  <a:pt x="86575" y="1379429"/>
                </a:lnTo>
                <a:lnTo>
                  <a:pt x="101004" y="1350571"/>
                </a:lnTo>
                <a:lnTo>
                  <a:pt x="112547" y="1322674"/>
                </a:lnTo>
                <a:lnTo>
                  <a:pt x="120243" y="1292853"/>
                </a:lnTo>
                <a:lnTo>
                  <a:pt x="124091" y="1263034"/>
                </a:lnTo>
                <a:lnTo>
                  <a:pt x="124091" y="1231290"/>
                </a:lnTo>
                <a:lnTo>
                  <a:pt x="122166" y="1198583"/>
                </a:lnTo>
                <a:lnTo>
                  <a:pt x="118318" y="1165877"/>
                </a:lnTo>
                <a:lnTo>
                  <a:pt x="113509" y="1133171"/>
                </a:lnTo>
                <a:lnTo>
                  <a:pt x="109661" y="1100465"/>
                </a:lnTo>
                <a:lnTo>
                  <a:pt x="106775" y="1067759"/>
                </a:lnTo>
                <a:lnTo>
                  <a:pt x="107738" y="1036977"/>
                </a:lnTo>
                <a:lnTo>
                  <a:pt x="111585" y="1007156"/>
                </a:lnTo>
                <a:lnTo>
                  <a:pt x="120243" y="978298"/>
                </a:lnTo>
                <a:lnTo>
                  <a:pt x="132748" y="954249"/>
                </a:lnTo>
                <a:lnTo>
                  <a:pt x="149100" y="931163"/>
                </a:lnTo>
                <a:lnTo>
                  <a:pt x="168339" y="910962"/>
                </a:lnTo>
                <a:lnTo>
                  <a:pt x="190463" y="890761"/>
                </a:lnTo>
                <a:lnTo>
                  <a:pt x="213550" y="872484"/>
                </a:lnTo>
                <a:lnTo>
                  <a:pt x="237598" y="854207"/>
                </a:lnTo>
                <a:lnTo>
                  <a:pt x="261646" y="835930"/>
                </a:lnTo>
                <a:lnTo>
                  <a:pt x="285695" y="817653"/>
                </a:lnTo>
                <a:lnTo>
                  <a:pt x="307820" y="798415"/>
                </a:lnTo>
                <a:lnTo>
                  <a:pt x="327059" y="776290"/>
                </a:lnTo>
                <a:lnTo>
                  <a:pt x="344373" y="755127"/>
                </a:lnTo>
                <a:lnTo>
                  <a:pt x="357840" y="731079"/>
                </a:lnTo>
                <a:lnTo>
                  <a:pt x="369383" y="705106"/>
                </a:lnTo>
                <a:lnTo>
                  <a:pt x="379003" y="677209"/>
                </a:lnTo>
                <a:lnTo>
                  <a:pt x="387660" y="648350"/>
                </a:lnTo>
                <a:lnTo>
                  <a:pt x="395356" y="619492"/>
                </a:lnTo>
                <a:lnTo>
                  <a:pt x="403052" y="589672"/>
                </a:lnTo>
                <a:lnTo>
                  <a:pt x="411709" y="561776"/>
                </a:lnTo>
                <a:lnTo>
                  <a:pt x="421328" y="533879"/>
                </a:lnTo>
                <a:lnTo>
                  <a:pt x="432872" y="507907"/>
                </a:lnTo>
                <a:lnTo>
                  <a:pt x="447301" y="484821"/>
                </a:lnTo>
                <a:lnTo>
                  <a:pt x="464615" y="463658"/>
                </a:lnTo>
                <a:lnTo>
                  <a:pt x="485777" y="446343"/>
                </a:lnTo>
                <a:lnTo>
                  <a:pt x="508865" y="431914"/>
                </a:lnTo>
                <a:lnTo>
                  <a:pt x="534836" y="420370"/>
                </a:lnTo>
                <a:lnTo>
                  <a:pt x="562733" y="410751"/>
                </a:lnTo>
                <a:lnTo>
                  <a:pt x="590629" y="402093"/>
                </a:lnTo>
                <a:lnTo>
                  <a:pt x="620449" y="394397"/>
                </a:lnTo>
                <a:lnTo>
                  <a:pt x="649306" y="386701"/>
                </a:lnTo>
                <a:lnTo>
                  <a:pt x="678165" y="378044"/>
                </a:lnTo>
                <a:lnTo>
                  <a:pt x="706061" y="368425"/>
                </a:lnTo>
                <a:lnTo>
                  <a:pt x="732033" y="356881"/>
                </a:lnTo>
                <a:lnTo>
                  <a:pt x="756081" y="343415"/>
                </a:lnTo>
                <a:lnTo>
                  <a:pt x="777244" y="326100"/>
                </a:lnTo>
                <a:lnTo>
                  <a:pt x="799368" y="306860"/>
                </a:lnTo>
                <a:lnTo>
                  <a:pt x="818608" y="284735"/>
                </a:lnTo>
                <a:lnTo>
                  <a:pt x="836884" y="261649"/>
                </a:lnTo>
                <a:lnTo>
                  <a:pt x="855161" y="237601"/>
                </a:lnTo>
                <a:lnTo>
                  <a:pt x="873437" y="213551"/>
                </a:lnTo>
                <a:lnTo>
                  <a:pt x="891714" y="190465"/>
                </a:lnTo>
                <a:lnTo>
                  <a:pt x="911915" y="168340"/>
                </a:lnTo>
                <a:lnTo>
                  <a:pt x="932115" y="149102"/>
                </a:lnTo>
                <a:lnTo>
                  <a:pt x="955202" y="132748"/>
                </a:lnTo>
                <a:lnTo>
                  <a:pt x="979250" y="120243"/>
                </a:lnTo>
                <a:lnTo>
                  <a:pt x="1008109" y="111585"/>
                </a:lnTo>
                <a:lnTo>
                  <a:pt x="1037929" y="107738"/>
                </a:lnTo>
                <a:lnTo>
                  <a:pt x="1068710" y="106776"/>
                </a:lnTo>
                <a:lnTo>
                  <a:pt x="1101415" y="109662"/>
                </a:lnTo>
                <a:lnTo>
                  <a:pt x="1134122" y="113510"/>
                </a:lnTo>
                <a:lnTo>
                  <a:pt x="1166828" y="118320"/>
                </a:lnTo>
                <a:lnTo>
                  <a:pt x="1199534" y="122167"/>
                </a:lnTo>
                <a:lnTo>
                  <a:pt x="1232239" y="124091"/>
                </a:lnTo>
                <a:lnTo>
                  <a:pt x="1263984" y="124091"/>
                </a:lnTo>
                <a:lnTo>
                  <a:pt x="1293804" y="120243"/>
                </a:lnTo>
                <a:lnTo>
                  <a:pt x="1323624" y="112547"/>
                </a:lnTo>
                <a:lnTo>
                  <a:pt x="1352482" y="101004"/>
                </a:lnTo>
                <a:lnTo>
                  <a:pt x="1381339" y="85613"/>
                </a:lnTo>
                <a:lnTo>
                  <a:pt x="1410198" y="70222"/>
                </a:lnTo>
                <a:lnTo>
                  <a:pt x="1439055" y="52907"/>
                </a:lnTo>
                <a:lnTo>
                  <a:pt x="1466952" y="36554"/>
                </a:lnTo>
                <a:lnTo>
                  <a:pt x="1496772" y="22125"/>
                </a:lnTo>
                <a:lnTo>
                  <a:pt x="1525630" y="10581"/>
                </a:lnTo>
                <a:lnTo>
                  <a:pt x="1555450" y="288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Graphic 11" descr="Linear Graph with solid fill">
            <a:extLst>
              <a:ext uri="{FF2B5EF4-FFF2-40B4-BE49-F238E27FC236}">
                <a16:creationId xmlns:a16="http://schemas.microsoft.com/office/drawing/2014/main" id="{A0EF2598-A5C3-41A0-A98A-1F28B3308F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85132" y="1238994"/>
            <a:ext cx="2160000" cy="216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420779-2CDF-4387-BD3E-45CFC385D39C}"/>
              </a:ext>
            </a:extLst>
          </p:cNvPr>
          <p:cNvSpPr/>
          <p:nvPr/>
        </p:nvSpPr>
        <p:spPr>
          <a:xfrm>
            <a:off x="1172313" y="3998330"/>
            <a:ext cx="2035810" cy="504325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u="sng"/>
              <a:t>Introduction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E45306-86A7-4AD3-B2E2-C928A9B8DAB0}"/>
              </a:ext>
            </a:extLst>
          </p:cNvPr>
          <p:cNvSpPr/>
          <p:nvPr/>
        </p:nvSpPr>
        <p:spPr>
          <a:xfrm>
            <a:off x="5087823" y="4049822"/>
            <a:ext cx="2035810" cy="504325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u="sng"/>
              <a:t>Analysis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A4BEA29-F06E-443A-9FAD-0A6E3CC426BA}"/>
              </a:ext>
            </a:extLst>
          </p:cNvPr>
          <p:cNvSpPr/>
          <p:nvPr/>
        </p:nvSpPr>
        <p:spPr>
          <a:xfrm>
            <a:off x="8909322" y="4049821"/>
            <a:ext cx="2035810" cy="504325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u="sng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7356893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A3DDC-ACA6-4B37-B8A6-37BBC724A3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9117" y="91858"/>
            <a:ext cx="3529131" cy="60308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GB" sz="4000" b="1" u="sng">
                <a:solidFill>
                  <a:schemeClr val="tx2"/>
                </a:solidFill>
              </a:rPr>
              <a:t>References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78749-B9D9-49EB-9B27-40E90828ED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6685" y="1914524"/>
            <a:ext cx="6438776" cy="2872008"/>
          </a:xfrm>
        </p:spPr>
        <p:txBody>
          <a:bodyPr anchor="b">
            <a:normAutofit fontScale="92500" lnSpcReduction="10000"/>
          </a:bodyPr>
          <a:lstStyle/>
          <a:p>
            <a:pPr algn="l"/>
            <a:r>
              <a:rPr lang="en-GB" sz="1800" dirty="0">
                <a:hlinkClick r:id="rId2"/>
              </a:rPr>
              <a:t>[1]&lt;8 weird and wonderful facts you didn’t know about cycling | ActionAid UK</a:t>
            </a:r>
            <a:r>
              <a:rPr lang="en-GB" sz="1800" dirty="0"/>
              <a:t>&gt; </a:t>
            </a:r>
          </a:p>
          <a:p>
            <a:pPr algn="l"/>
            <a:r>
              <a:rPr lang="en-GB" sz="1800" dirty="0">
                <a:solidFill>
                  <a:schemeClr val="tx2"/>
                </a:solidFill>
              </a:rPr>
              <a:t>[2]</a:t>
            </a:r>
            <a:r>
              <a:rPr lang="en-GB" sz="1800" dirty="0">
                <a:hlinkClick r:id="rId3"/>
              </a:rPr>
              <a:t> &lt;Why cycling is great for your legs, lungs, immune system and mind, plus 11 other great benefits of life on two wheels! | Cycling Weekly</a:t>
            </a:r>
            <a:r>
              <a:rPr lang="en-GB" sz="1800" dirty="0"/>
              <a:t>&gt;</a:t>
            </a:r>
          </a:p>
          <a:p>
            <a:pPr algn="l"/>
            <a:r>
              <a:rPr lang="en-GB" sz="1800" dirty="0">
                <a:solidFill>
                  <a:schemeClr val="tx2"/>
                </a:solidFill>
              </a:rPr>
              <a:t>[3]&lt;</a:t>
            </a:r>
            <a:r>
              <a:rPr lang="en-GB" sz="1800" dirty="0" err="1">
                <a:hlinkClick r:id="rId4"/>
              </a:rPr>
              <a:t>Bluebikes</a:t>
            </a:r>
            <a:r>
              <a:rPr lang="en-GB" sz="1800" dirty="0">
                <a:hlinkClick r:id="rId4"/>
              </a:rPr>
              <a:t> System Data | Blue Bikes Boston</a:t>
            </a:r>
            <a:r>
              <a:rPr lang="en-GB" sz="1800" dirty="0"/>
              <a:t>&gt;</a:t>
            </a:r>
          </a:p>
          <a:p>
            <a:pPr algn="l"/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2200" dirty="0">
                <a:solidFill>
                  <a:schemeClr val="tx2"/>
                </a:solidFill>
              </a:rPr>
              <a:t>4</a:t>
            </a:r>
            <a:r>
              <a:rPr lang="en-GB" sz="1800" dirty="0">
                <a:solidFill>
                  <a:schemeClr val="tx2"/>
                </a:solidFill>
              </a:rPr>
              <a:t>]&lt;</a:t>
            </a:r>
            <a:r>
              <a:rPr lang="en-GB" sz="1800" dirty="0">
                <a:hlinkClick r:id="rId5"/>
              </a:rPr>
              <a:t>The best times to visit Massachusetts - Lonely Planet</a:t>
            </a:r>
            <a:r>
              <a:rPr lang="en-GB" sz="1800" dirty="0"/>
              <a:t>&gt;</a:t>
            </a:r>
          </a:p>
          <a:p>
            <a:pPr algn="l"/>
            <a:r>
              <a:rPr lang="en-GB" sz="1700" dirty="0">
                <a:solidFill>
                  <a:schemeClr val="tx2"/>
                </a:solidFill>
              </a:rPr>
              <a:t>[5] </a:t>
            </a:r>
            <a:r>
              <a:rPr lang="en-GB" sz="1800" dirty="0">
                <a:solidFill>
                  <a:schemeClr val="tx2"/>
                </a:solidFill>
              </a:rPr>
              <a:t>&lt;</a:t>
            </a:r>
            <a:r>
              <a:rPr lang="en-GB" sz="1800" dirty="0">
                <a:hlinkClick r:id="rId6"/>
              </a:rPr>
              <a:t>Seasons in Massachusetts: Weather and Climate (seasonsyear.com)</a:t>
            </a:r>
            <a:r>
              <a:rPr lang="en-GB" sz="1800" dirty="0"/>
              <a:t>&gt;</a:t>
            </a:r>
          </a:p>
          <a:p>
            <a:pPr algn="l"/>
            <a:r>
              <a:rPr lang="en-GB" sz="1800" dirty="0">
                <a:solidFill>
                  <a:schemeClr val="tx2"/>
                </a:solidFill>
              </a:rPr>
              <a:t>[6]&lt;</a:t>
            </a:r>
            <a:r>
              <a:rPr lang="en-GB" sz="1800" dirty="0">
                <a:hlinkClick r:id="rId7"/>
              </a:rPr>
              <a:t>8 Unforgettable Things To Do In Winter In Massachusetts (onlyinyourstate.com)</a:t>
            </a:r>
            <a:r>
              <a:rPr lang="en-GB" sz="1800" dirty="0"/>
              <a:t>&gt;</a:t>
            </a:r>
            <a:endParaRPr lang="en-GB" sz="1800" dirty="0">
              <a:solidFill>
                <a:schemeClr val="tx2"/>
              </a:solidFill>
            </a:endParaRPr>
          </a:p>
        </p:txBody>
      </p:sp>
      <p:pic>
        <p:nvPicPr>
          <p:cNvPr id="29" name="Graphic 28" descr="Cycling with solid fill">
            <a:extLst>
              <a:ext uri="{FF2B5EF4-FFF2-40B4-BE49-F238E27FC236}">
                <a16:creationId xmlns:a16="http://schemas.microsoft.com/office/drawing/2014/main" id="{0B4A6C13-EDF6-7AC0-F3FE-AF5C393164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66866" y="636499"/>
            <a:ext cx="2610271" cy="2610271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Graphic 4" descr="Scientific Thought with solid fill">
            <a:extLst>
              <a:ext uri="{FF2B5EF4-FFF2-40B4-BE49-F238E27FC236}">
                <a16:creationId xmlns:a16="http://schemas.microsoft.com/office/drawing/2014/main" id="{E654AFC5-DF93-4B3C-84C6-01039E46552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16540" y="3281623"/>
            <a:ext cx="2310921" cy="2310921"/>
          </a:xfrm>
          <a:prstGeom prst="rect">
            <a:avLst/>
          </a:prstGeom>
        </p:spPr>
      </p:pic>
      <p:pic>
        <p:nvPicPr>
          <p:cNvPr id="12" name="Graphic 11" descr="Linear Graph with solid fill">
            <a:extLst>
              <a:ext uri="{FF2B5EF4-FFF2-40B4-BE49-F238E27FC236}">
                <a16:creationId xmlns:a16="http://schemas.microsoft.com/office/drawing/2014/main" id="{A0EF2598-A5C3-41A0-A98A-1F28B3308F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859852" y="2549613"/>
            <a:ext cx="2236919" cy="223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722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BFC2DE-4FD0-4D43-AE60-8AC332EF5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GB" sz="5400">
                <a:solidFill>
                  <a:schemeClr val="tx2"/>
                </a:solidFill>
              </a:rPr>
              <a:t>Thank you for listening </a:t>
            </a:r>
            <a:endParaRPr lang="en-GB" sz="5400">
              <a:solidFill>
                <a:schemeClr val="tx2"/>
              </a:solidFill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F0938-CD29-4867-B2B1-C6E29B4AF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r>
              <a:rPr lang="en-GB" sz="3600">
                <a:solidFill>
                  <a:schemeClr val="tx2"/>
                </a:solidFill>
                <a:cs typeface="Calibri"/>
              </a:rPr>
              <a:t>Any questions?</a:t>
            </a:r>
            <a:endParaRPr lang="en-GB" sz="2000">
              <a:solidFill>
                <a:schemeClr val="tx2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14911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EB6E95-9C89-4CFF-A598-F278D0DFB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4CD0F4-EA2A-4E5D-AE73-1112C1CA2A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EDC8FC-C3D1-4FE4-8E66-29767478D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1638344-E7F0-4958-8208-ADCB82256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E1970FB-4D97-4834-84EC-E48B27CC1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EA7D5D6-1774-4826-A365-56CA591C9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9CE5CDD-EDFB-416F-889C-A7DB46AA9A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C136B2-4D8D-4561-95D5-56167F41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114799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C3B060E-7597-4B31-9EBE-16DBC974C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37A35E4-8449-4A65-9CFF-F87916203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5774B36-1747-45AE-82C4-C5BA90C51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022F94E-D4FB-4369-A3EE-7D82330BA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77C6B90-E776-8A63-3029-A14CD2603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984" y="2073003"/>
            <a:ext cx="8013700" cy="272257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967F57B-4D7B-E90C-6218-D10F504D363D}"/>
              </a:ext>
            </a:extLst>
          </p:cNvPr>
          <p:cNvSpPr/>
          <p:nvPr/>
        </p:nvSpPr>
        <p:spPr>
          <a:xfrm>
            <a:off x="0" y="0"/>
            <a:ext cx="3933720" cy="6858000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5400000" scaled="1"/>
            <a:tileRect/>
          </a:gradFill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800" b="1"/>
              <a:t>Introduction: Trello Board</a:t>
            </a:r>
            <a:endParaRPr lang="en-GB" sz="4800" b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3654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Graphic 10" descr="Cycling with solid fill">
            <a:extLst>
              <a:ext uri="{FF2B5EF4-FFF2-40B4-BE49-F238E27FC236}">
                <a16:creationId xmlns:a16="http://schemas.microsoft.com/office/drawing/2014/main" id="{518821B9-09B9-4105-B0EE-092A6240F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784079" y="-64661"/>
            <a:ext cx="1701777" cy="1701777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7B654B4-F396-4250-99C4-65F535D7908F}"/>
              </a:ext>
            </a:extLst>
          </p:cNvPr>
          <p:cNvSpPr/>
          <p:nvPr/>
        </p:nvSpPr>
        <p:spPr>
          <a:xfrm>
            <a:off x="0" y="0"/>
            <a:ext cx="3933720" cy="6858000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5400000" scaled="1"/>
            <a:tileRect/>
          </a:gradFill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/>
              <a:t>Introduction: Data Collection Methods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BB65ED-0C2F-48B9-89D1-B2BB4210FC07}"/>
              </a:ext>
            </a:extLst>
          </p:cNvPr>
          <p:cNvSpPr txBox="1"/>
          <p:nvPr/>
        </p:nvSpPr>
        <p:spPr>
          <a:xfrm>
            <a:off x="4258809" y="823433"/>
            <a:ext cx="5459338" cy="36933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b="1"/>
              <a:t>Data in real time via the </a:t>
            </a:r>
            <a:r>
              <a:rPr lang="en-GB" b="1" err="1"/>
              <a:t>bluebikes</a:t>
            </a:r>
            <a:r>
              <a:rPr lang="en-GB" b="1"/>
              <a:t> app or their website. Data collected via GPS  </a:t>
            </a:r>
          </a:p>
          <a:p>
            <a:r>
              <a:rPr lang="en-GB" b="1"/>
              <a:t>Comprehensive trips: </a:t>
            </a:r>
            <a:endParaRPr lang="en-GB" b="1"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>
                <a:cs typeface="Calibri" panose="020F0502020204030204"/>
              </a:rPr>
              <a:t>Start time</a:t>
            </a:r>
            <a:endParaRPr lang="en-GB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>
                <a:cs typeface="Calibri"/>
              </a:rPr>
              <a:t>End time</a:t>
            </a:r>
            <a:endParaRPr lang="en-GB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Start Station ID</a:t>
            </a:r>
            <a:endParaRPr lang="en-GB" b="1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End Station ID</a:t>
            </a:r>
            <a:endParaRPr lang="en-GB" b="1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Bike ID</a:t>
            </a:r>
          </a:p>
          <a:p>
            <a:r>
              <a:rPr lang="en-GB" b="1"/>
              <a:t>Stations: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Number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>
                <a:cs typeface="Calibri"/>
              </a:rPr>
              <a:t>Name</a:t>
            </a:r>
            <a:endParaRPr lang="en-GB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/>
              <a:t>Locational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/>
          </a:p>
        </p:txBody>
      </p:sp>
    </p:spTree>
    <p:extLst>
      <p:ext uri="{BB962C8B-B14F-4D97-AF65-F5344CB8AC3E}">
        <p14:creationId xmlns:p14="http://schemas.microsoft.com/office/powerpoint/2010/main" val="1756342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EB6E95-9C89-4CFF-A598-F278D0DFB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74CD0F4-EA2A-4E5D-AE73-1112C1CA2A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1EDC8FC-C3D1-4FE4-8E66-29767478D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1638344-E7F0-4958-8208-ADCB82256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E1970FB-4D97-4834-84EC-E48B27CC1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EA7D5D6-1774-4826-A365-56CA591C9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CE5CDD-EDFB-416F-889C-A7DB46AA9A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C136B2-4D8D-4561-95D5-56167F411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114799"/>
            <a:ext cx="3655725" cy="2743201"/>
            <a:chOff x="-305" y="-1"/>
            <a:chExt cx="3832880" cy="287613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C3B060E-7597-4B31-9EBE-16DBC974C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7A35E4-8449-4A65-9CFF-F87916203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5774B36-1747-45AE-82C4-C5BA90C51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022F94E-D4FB-4369-A3EE-7D82330BA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A3DE44F-588B-08FF-B2DE-5B41AFAE1435}"/>
              </a:ext>
            </a:extLst>
          </p:cNvPr>
          <p:cNvSpPr/>
          <p:nvPr/>
        </p:nvSpPr>
        <p:spPr>
          <a:xfrm>
            <a:off x="0" y="0"/>
            <a:ext cx="3933720" cy="6858000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5400000" scaled="1"/>
            <a:tileRect/>
          </a:gradFill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800" b="1"/>
              <a:t>Introduction: Entity relationship diagram</a:t>
            </a:r>
            <a:endParaRPr lang="en-GB" sz="4800" b="1">
              <a:cs typeface="Calibri"/>
            </a:endParaRPr>
          </a:p>
        </p:txBody>
      </p:sp>
      <p:pic>
        <p:nvPicPr>
          <p:cNvPr id="19" name="Graphic 18" descr="Cycling with solid fill">
            <a:extLst>
              <a:ext uri="{FF2B5EF4-FFF2-40B4-BE49-F238E27FC236}">
                <a16:creationId xmlns:a16="http://schemas.microsoft.com/office/drawing/2014/main" id="{5537E8BB-DA65-49B7-AD4D-565ED5EE7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841506" y="64398"/>
            <a:ext cx="969470" cy="96947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2B48E91B-B4A5-BCCF-07A4-88DA1E616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4817" y="1098265"/>
            <a:ext cx="7104801" cy="539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65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F7B654B4-F396-4250-99C4-65F535D7908F}"/>
              </a:ext>
            </a:extLst>
          </p:cNvPr>
          <p:cNvSpPr/>
          <p:nvPr/>
        </p:nvSpPr>
        <p:spPr>
          <a:xfrm>
            <a:off x="305" y="9592"/>
            <a:ext cx="12191695" cy="1385082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5400000" scaled="1"/>
            <a:tileRect/>
          </a:gradFill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/>
              <a:t>Introduction: Data Dictionary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715BEEED-FB5C-4387-8D3C-D60E67CE93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9440931"/>
              </p:ext>
            </p:extLst>
          </p:nvPr>
        </p:nvGraphicFramePr>
        <p:xfrm>
          <a:off x="37880" y="1568956"/>
          <a:ext cx="12110271" cy="38866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Worksheet" r:id="rId3" imgW="12528632" imgH="3505061" progId="Excel.Sheet.12">
                  <p:link updateAutomatic="1"/>
                </p:oleObj>
              </mc:Choice>
              <mc:Fallback>
                <p:oleObj name="Worksheet" r:id="rId3" imgW="12528632" imgH="3505061" progId="Excel.Sheet.12">
                  <p:link updateAutomatic="1"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715BEEED-FB5C-4387-8D3C-D60E67CE93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880" y="1568956"/>
                        <a:ext cx="12110271" cy="38866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phic 10" descr="Cycling with solid fill">
            <a:extLst>
              <a:ext uri="{FF2B5EF4-FFF2-40B4-BE49-F238E27FC236}">
                <a16:creationId xmlns:a16="http://schemas.microsoft.com/office/drawing/2014/main" id="{518821B9-09B9-4105-B0EE-092A6240FB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0661904" y="-43031"/>
            <a:ext cx="1445626" cy="1445626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33267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3C7DEA-BCC2-4295-8850-147993296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89949D-B9F6-468A-86FE-2694DC5AE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4DF0958-0C87-4C28-9554-2FADC788C2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EC53B48-7B73-49D1-A6FD-9DBF5141E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DEDDC41-2C98-4AF1-A0EA-AEEC34827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208F20-F93C-4530-8370-FC7818BAB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2F51E0-B50B-43EA-B6AC-C16BD29C3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Graphic 10" descr="Cycling with solid fill">
            <a:extLst>
              <a:ext uri="{FF2B5EF4-FFF2-40B4-BE49-F238E27FC236}">
                <a16:creationId xmlns:a16="http://schemas.microsoft.com/office/drawing/2014/main" id="{518821B9-09B9-4105-B0EE-092A6240F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784079" y="-64661"/>
            <a:ext cx="1701777" cy="1701777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7B654B4-F396-4250-99C4-65F535D7908F}"/>
              </a:ext>
            </a:extLst>
          </p:cNvPr>
          <p:cNvSpPr/>
          <p:nvPr/>
        </p:nvSpPr>
        <p:spPr>
          <a:xfrm>
            <a:off x="0" y="0"/>
            <a:ext cx="3933720" cy="6858000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5400000" scaled="1"/>
            <a:tileRect/>
          </a:gradFill>
          <a:ln w="38100">
            <a:solidFill>
              <a:srgbClr val="33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b="1"/>
              <a:t>Introduction: Data Limitations + Business Assumptions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B87643-FDB3-41B4-BFD8-4398C39472CE}"/>
              </a:ext>
            </a:extLst>
          </p:cNvPr>
          <p:cNvSpPr txBox="1"/>
          <p:nvPr/>
        </p:nvSpPr>
        <p:spPr>
          <a:xfrm>
            <a:off x="4029375" y="728583"/>
            <a:ext cx="6673515" cy="30469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400" b="1" u="sng" dirty="0"/>
              <a:t>Data Limitations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Some cleaning required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Age recorded as birth Year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Subscriber and customer categories are ambiguous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Some data missing for gender and age</a:t>
            </a:r>
            <a:endParaRPr lang="en-GB" sz="2400" b="1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/>
              <a:t>2016 and 2019 don’t have ID columns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ea typeface="+mn-lt"/>
                <a:cs typeface="+mn-lt"/>
              </a:rPr>
              <a:t>Spelling mistakes in column names</a:t>
            </a:r>
            <a:endParaRPr lang="en-GB" sz="2400" b="1" dirty="0">
              <a:cs typeface="Calibri" panose="020F050202020403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02B01F-C2D8-4C1F-965D-EC5D96559093}"/>
              </a:ext>
            </a:extLst>
          </p:cNvPr>
          <p:cNvSpPr txBox="1"/>
          <p:nvPr/>
        </p:nvSpPr>
        <p:spPr>
          <a:xfrm>
            <a:off x="4029375" y="4264503"/>
            <a:ext cx="66735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u="sng"/>
              <a:t>Business Assumptions + Questions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i="1"/>
              <a:t>Rider frequency will vary throughout the year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i="1"/>
              <a:t>Am or pm?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i="1"/>
              <a:t>Where is the greatest activity?</a:t>
            </a:r>
          </a:p>
        </p:txBody>
      </p:sp>
    </p:spTree>
    <p:extLst>
      <p:ext uri="{BB962C8B-B14F-4D97-AF65-F5344CB8AC3E}">
        <p14:creationId xmlns:p14="http://schemas.microsoft.com/office/powerpoint/2010/main" val="3311731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746BF3-3766-49A7-9994-141D6C7F5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0321" y="-1333751"/>
            <a:ext cx="4821780" cy="26831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Analysis – specific stations</a:t>
            </a:r>
            <a:r>
              <a:rPr lang="en-US" sz="4000">
                <a:solidFill>
                  <a:schemeClr val="tx2"/>
                </a:solidFill>
              </a:rPr>
              <a:t> – start</a:t>
            </a:r>
            <a:endParaRPr lang="en-US" sz="4000" kern="1200">
              <a:solidFill>
                <a:schemeClr val="tx2"/>
              </a:solidFill>
              <a:latin typeface="+mj-lt"/>
              <a:cs typeface="Calibri Light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1A5038CB-316B-A2C6-2355-976434E5E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17" y="1797312"/>
            <a:ext cx="6113736" cy="4084908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7" descr="Map&#10;&#10;Description automatically generated">
            <a:extLst>
              <a:ext uri="{FF2B5EF4-FFF2-40B4-BE49-F238E27FC236}">
                <a16:creationId xmlns:a16="http://schemas.microsoft.com/office/drawing/2014/main" id="{2EF889BC-2A66-D0B5-FF06-095E197B8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8431" y="1794348"/>
            <a:ext cx="5422106" cy="4090835"/>
          </a:xfrm>
          <a:prstGeom prst="rect">
            <a:avLst/>
          </a:prstGeom>
        </p:spPr>
      </p:pic>
      <p:pic>
        <p:nvPicPr>
          <p:cNvPr id="25" name="Graphic 24" descr="Scientific Thought with solid fill">
            <a:extLst>
              <a:ext uri="{FF2B5EF4-FFF2-40B4-BE49-F238E27FC236}">
                <a16:creationId xmlns:a16="http://schemas.microsoft.com/office/drawing/2014/main" id="{EA91491D-B9C5-485D-A3A6-440B386C52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11541" y="112824"/>
            <a:ext cx="1236612" cy="123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084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32C5AB-02D7-5EF3-E4A4-18CB11849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0321" y="-1333751"/>
            <a:ext cx="4190749" cy="26831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Analysis – specific stations</a:t>
            </a:r>
            <a:r>
              <a:rPr lang="en-US" sz="4000">
                <a:solidFill>
                  <a:schemeClr val="tx2"/>
                </a:solidFill>
              </a:rPr>
              <a:t> - end</a:t>
            </a:r>
            <a:endParaRPr lang="en-US" sz="40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C368ED69-BC40-CB23-C134-CFF5833A8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72" y="1845732"/>
            <a:ext cx="6137549" cy="4142847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6" descr="Map&#10;&#10;Description automatically generated">
            <a:extLst>
              <a:ext uri="{FF2B5EF4-FFF2-40B4-BE49-F238E27FC236}">
                <a16:creationId xmlns:a16="http://schemas.microsoft.com/office/drawing/2014/main" id="{10495503-F680-7518-8A77-D28CAC393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7962" y="1842655"/>
            <a:ext cx="5362573" cy="4149002"/>
          </a:xfrm>
          <a:prstGeom prst="rect">
            <a:avLst/>
          </a:prstGeom>
        </p:spPr>
      </p:pic>
      <p:pic>
        <p:nvPicPr>
          <p:cNvPr id="24" name="Graphic 23" descr="Scientific Thought with solid fill">
            <a:extLst>
              <a:ext uri="{FF2B5EF4-FFF2-40B4-BE49-F238E27FC236}">
                <a16:creationId xmlns:a16="http://schemas.microsoft.com/office/drawing/2014/main" id="{C7894867-E8AC-4D1B-8CE2-10E965FC99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58265" y="162560"/>
            <a:ext cx="1630689" cy="163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032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758</Words>
  <Application>Microsoft Office PowerPoint</Application>
  <PresentationFormat>Widescreen</PresentationFormat>
  <Paragraphs>117</Paragraphs>
  <Slides>21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Links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https://harnham-my.sharepoint.com/personal/jasminealbert_rockborne_com/Documents/Microsoft%20Teams%20Chat%20Files/data%20dictionary.xlsx!Data%20Dictionary%20!R1C1:R19C6</vt:lpstr>
      <vt:lpstr>file:///C:\Users\CallumO'Neill\OneDrive%20-%20Harnham%20Search%20and%20Selection%20Ltd\Documents\SQL\SQL%20projects\SQL%20bikeshare\Bikeshare%20visuals%20.xlt!Bluebikes%20(time%20of%20year%20by%20quar!%5bBikeshare%20visuals%20.xlt%5dBluebikes%20(time%20of%20year%20by%20quar%20Chart%201</vt:lpstr>
      <vt:lpstr>file:///C:\Users\CallumO'Neill\OneDrive%20-%20Harnham%20Search%20and%20Selection%20Ltd\Documents\SQL\SQL%20projects\SQL%20bikeshare\Bikeshare%20visuals%20.xlt!Bluebikes%20(time%20of%20year%20by%20mon)!%5bBikeshare%20visuals%20.xlt%5dBluebikes%20(time%20of%20year%20by%20mon)%20Chart%201</vt:lpstr>
      <vt:lpstr>A Campaign to Upgrade Bicycle subscribership </vt:lpstr>
      <vt:lpstr>Project Brief and topics: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– specific stations – start</vt:lpstr>
      <vt:lpstr>Analysis – specific stations - end</vt:lpstr>
      <vt:lpstr>Analysis – specific stations - customer</vt:lpstr>
      <vt:lpstr>Analysis – specific stations findings</vt:lpstr>
      <vt:lpstr>Analysis – time of year</vt:lpstr>
      <vt:lpstr>Analysis – time of year</vt:lpstr>
      <vt:lpstr>Analysis- time of day</vt:lpstr>
      <vt:lpstr>Analysis – time of day</vt:lpstr>
      <vt:lpstr>Conclusion – summary of observation</vt:lpstr>
      <vt:lpstr>Conclusion - recommendations</vt:lpstr>
      <vt:lpstr>Conclusions – next steps </vt:lpstr>
      <vt:lpstr>Recap</vt:lpstr>
      <vt:lpstr>References </vt:lpstr>
      <vt:lpstr>Thank you for listening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Jasmine Albert</dc:creator>
  <cp:lastModifiedBy>Callum O'Neill</cp:lastModifiedBy>
  <cp:revision>1</cp:revision>
  <dcterms:created xsi:type="dcterms:W3CDTF">2022-10-04T14:55:50Z</dcterms:created>
  <dcterms:modified xsi:type="dcterms:W3CDTF">2022-10-06T15:07:48Z</dcterms:modified>
</cp:coreProperties>
</file>